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1"/>
  </p:sldMasterIdLst>
  <p:notesMasterIdLst>
    <p:notesMasterId r:id="rId49"/>
  </p:notesMasterIdLst>
  <p:handoutMasterIdLst>
    <p:handoutMasterId r:id="rId50"/>
  </p:handoutMasterIdLst>
  <p:sldIdLst>
    <p:sldId id="484" r:id="rId2"/>
    <p:sldId id="489" r:id="rId3"/>
    <p:sldId id="513" r:id="rId4"/>
    <p:sldId id="514" r:id="rId5"/>
    <p:sldId id="525" r:id="rId6"/>
    <p:sldId id="515" r:id="rId7"/>
    <p:sldId id="516" r:id="rId8"/>
    <p:sldId id="526" r:id="rId9"/>
    <p:sldId id="532" r:id="rId10"/>
    <p:sldId id="512" r:id="rId11"/>
    <p:sldId id="505" r:id="rId12"/>
    <p:sldId id="507" r:id="rId13"/>
    <p:sldId id="508" r:id="rId14"/>
    <p:sldId id="510" r:id="rId15"/>
    <p:sldId id="533" r:id="rId16"/>
    <p:sldId id="534" r:id="rId17"/>
    <p:sldId id="541" r:id="rId18"/>
    <p:sldId id="542" r:id="rId19"/>
    <p:sldId id="536" r:id="rId20"/>
    <p:sldId id="537" r:id="rId21"/>
    <p:sldId id="539" r:id="rId22"/>
    <p:sldId id="540" r:id="rId23"/>
    <p:sldId id="520" r:id="rId24"/>
    <p:sldId id="529" r:id="rId25"/>
    <p:sldId id="521" r:id="rId26"/>
    <p:sldId id="530" r:id="rId27"/>
    <p:sldId id="531" r:id="rId28"/>
    <p:sldId id="517" r:id="rId29"/>
    <p:sldId id="528" r:id="rId30"/>
    <p:sldId id="518" r:id="rId31"/>
    <p:sldId id="519" r:id="rId32"/>
    <p:sldId id="527" r:id="rId33"/>
    <p:sldId id="558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556" r:id="rId47"/>
    <p:sldId id="557" r:id="rId48"/>
  </p:sldIdLst>
  <p:sldSz cx="9144000" cy="6858000" type="screen4x3"/>
  <p:notesSz cx="7010400" cy="9296400"/>
  <p:custDataLst>
    <p:tags r:id="rId51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8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722">
          <p15:clr>
            <a:srgbClr val="A4A3A4"/>
          </p15:clr>
        </p15:guide>
        <p15:guide id="4" pos="2880">
          <p15:clr>
            <a:srgbClr val="A4A3A4"/>
          </p15:clr>
        </p15:guide>
        <p15:guide id="5" pos="260">
          <p15:clr>
            <a:srgbClr val="A4A3A4"/>
          </p15:clr>
        </p15:guide>
        <p15:guide id="6" pos="54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CC"/>
    <a:srgbClr val="0000FF"/>
    <a:srgbClr val="C0C0C0"/>
    <a:srgbClr val="DDDDDD"/>
    <a:srgbClr val="EAEAEA"/>
    <a:srgbClr val="000000"/>
    <a:srgbClr val="B2B2B2"/>
    <a:srgbClr val="FFFF66"/>
    <a:srgbClr val="3333CC"/>
    <a:srgbClr val="CB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664" autoAdjust="0"/>
    <p:restoredTop sz="95314" autoAdjust="0"/>
  </p:normalViewPr>
  <p:slideViewPr>
    <p:cSldViewPr snapToGrid="0">
      <p:cViewPr varScale="1">
        <p:scale>
          <a:sx n="91" d="100"/>
          <a:sy n="91" d="100"/>
        </p:scale>
        <p:origin x="1814" y="58"/>
      </p:cViewPr>
      <p:guideLst>
        <p:guide orient="horz" pos="948"/>
        <p:guide orient="horz" pos="3889"/>
        <p:guide orient="horz" pos="722"/>
        <p:guide pos="2880"/>
        <p:guide pos="260"/>
        <p:guide pos="5499"/>
      </p:guideLst>
    </p:cSldViewPr>
  </p:slideViewPr>
  <p:outlineViewPr>
    <p:cViewPr>
      <p:scale>
        <a:sx n="33" d="100"/>
        <a:sy n="33" d="100"/>
      </p:scale>
      <p:origin x="0" y="-18427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250"/>
    </p:cViewPr>
  </p:sorterViewPr>
  <p:notesViewPr>
    <p:cSldViewPr snapToGrid="0">
      <p:cViewPr varScale="1">
        <p:scale>
          <a:sx n="97" d="100"/>
          <a:sy n="97" d="100"/>
        </p:scale>
        <p:origin x="-1698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15133"/>
            <a:ext cx="5609574" cy="418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42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factor is a fitting</a:t>
            </a:r>
            <a:r>
              <a:rPr lang="en-US" baseline="0" dirty="0" smtClean="0"/>
              <a:t> parameter based on measured or simulated thermal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0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31" y="930872"/>
            <a:ext cx="2817272" cy="739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943225"/>
            <a:ext cx="64008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MACOM Title Slide </a:t>
            </a:r>
            <a:br>
              <a:rPr lang="en-US" dirty="0" smtClean="0"/>
            </a:br>
            <a:r>
              <a:rPr lang="en-US" dirty="0" smtClean="0"/>
              <a:t>Arial Black 24pt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749040"/>
            <a:ext cx="4572000" cy="731520"/>
          </a:xfrm>
        </p:spPr>
        <p:txBody>
          <a:bodyPr/>
          <a:lstStyle>
            <a:lvl1pPr marL="0" indent="0">
              <a:spcBef>
                <a:spcPts val="6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r>
              <a:rPr lang="en-US" dirty="0" smtClean="0"/>
              <a:t>Click to edit Subhead Arial 18pt</a:t>
            </a:r>
            <a:br>
              <a:rPr lang="en-US" dirty="0" smtClean="0"/>
            </a:br>
            <a:r>
              <a:rPr lang="en-US" dirty="0" smtClean="0"/>
              <a:t>Presenter Name and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0" y="5278525"/>
            <a:ext cx="3829050" cy="9399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426"/>
            <a:ext cx="8766807" cy="2779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5" y="346569"/>
            <a:ext cx="1484623" cy="247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554" y="1920240"/>
            <a:ext cx="7315200" cy="64008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88554" y="2651760"/>
            <a:ext cx="7315200" cy="9144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750" y="310896"/>
            <a:ext cx="6400800" cy="3657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412749" y="676275"/>
            <a:ext cx="8316913" cy="36576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61130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2750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11383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2750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11383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10896"/>
            <a:ext cx="6400800" cy="365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412749" y="676275"/>
            <a:ext cx="6400800" cy="36576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67298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12750" y="1504950"/>
            <a:ext cx="4018280" cy="6400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>
              <a:spcBef>
                <a:spcPts val="0"/>
              </a:spcBef>
              <a:buNone/>
              <a:defRPr lang="en-US" sz="1800" b="1" dirty="0" smtClean="0"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12750" y="2126744"/>
            <a:ext cx="4018280" cy="4047044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 marL="1600200" indent="-228600">
              <a:spcBef>
                <a:spcPts val="80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711383" y="1504950"/>
            <a:ext cx="4018280" cy="6400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>
              <a:spcBef>
                <a:spcPts val="0"/>
              </a:spcBef>
              <a:buNone/>
              <a:defRPr lang="en-US" sz="1800" b="1" dirty="0" smtClean="0"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4711383" y="2126744"/>
            <a:ext cx="4018280" cy="4047044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5" y="346569"/>
            <a:ext cx="1484623" cy="2474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0" y="1147763"/>
            <a:ext cx="8774810" cy="0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12750" y="310896"/>
            <a:ext cx="6400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12751" y="1504951"/>
            <a:ext cx="8316912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53996" name="Text Box 12"/>
          <p:cNvSpPr txBox="1">
            <a:spLocks noChangeArrowheads="1"/>
          </p:cNvSpPr>
          <p:nvPr userDrawn="1"/>
        </p:nvSpPr>
        <p:spPr bwMode="gray">
          <a:xfrm>
            <a:off x="412750" y="6557963"/>
            <a:ext cx="5600700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40" tIns="45720" rIns="91440" bIns="45720"/>
          <a:lstStyle/>
          <a:p>
            <a:pPr algn="l">
              <a:spcBef>
                <a:spcPts val="900"/>
              </a:spcBef>
            </a:pPr>
            <a:r>
              <a:rPr lang="en-US" sz="1000" kern="1200" dirty="0" smtClean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Company Confidential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gray">
          <a:xfrm>
            <a:off x="7926388" y="6557963"/>
            <a:ext cx="8032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32004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 bwMode="auto">
          <a:xfrm>
            <a:off x="6853010" y="620488"/>
            <a:ext cx="1929039" cy="47352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1" r:id="rId2"/>
    <p:sldLayoutId id="2147483700" r:id="rId3"/>
    <p:sldLayoutId id="2147483713" r:id="rId4"/>
    <p:sldLayoutId id="2147483702" r:id="rId5"/>
    <p:sldLayoutId id="2147483715" r:id="rId6"/>
    <p:sldLayoutId id="2147483712" r:id="rId7"/>
    <p:sldLayoutId id="2147483704" r:id="rId8"/>
    <p:sldLayoutId id="2147483705" r:id="rId9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 u="none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2"/>
        </a:buClr>
        <a:buFont typeface="Arial Black" panose="020B0A04020102020204" pitchFamily="34" charset="0"/>
        <a:buChar char="&gt;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800">
          <a:solidFill>
            <a:schemeClr val="tx2"/>
          </a:solidFill>
          <a:latin typeface="+mn-lt"/>
        </a:defRPr>
      </a:lvl2pPr>
      <a:lvl3pPr marL="85725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3pPr>
      <a:lvl4pPr marL="11430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4pPr>
      <a:lvl5pPr marL="14859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Thermal Network Model for GaN HEMTs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Wayne Struble</a:t>
            </a:r>
          </a:p>
          <a:p>
            <a:r>
              <a:rPr lang="en-US" dirty="0" smtClean="0"/>
              <a:t> Oct 18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203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Analog of The Heat Flow Equations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gray">
          <a:xfrm>
            <a:off x="1188554" y="2903150"/>
            <a:ext cx="7315200" cy="85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 u="none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or… How do I solve a physical heat flow problem using a electrical circuit solver?</a:t>
            </a:r>
          </a:p>
          <a:p>
            <a:r>
              <a:rPr lang="en-US" sz="2000" kern="0" dirty="0" smtClean="0"/>
              <a:t>(i.e. the boring part of the talk!)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4136898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Electrical Analog of the Heat Flow Equations (</a:t>
            </a:r>
            <a:r>
              <a:rPr lang="en-US" altLang="en-US" u="sng" dirty="0" smtClean="0">
                <a:effectLst/>
                <a:ea typeface="ＭＳ Ｐゴシック" panose="020B0600070205080204" pitchFamily="34" charset="-128"/>
              </a:rPr>
              <a:t>thermal resistance</a:t>
            </a:r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>
          <a:xfrm>
            <a:off x="330743" y="1316003"/>
            <a:ext cx="8633773" cy="5084797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Given a volume of material, the direct heat flow equation is: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          q = </a:t>
            </a:r>
            <a:r>
              <a:rPr lang="en-US" altLang="en-US" dirty="0" smtClean="0">
                <a:latin typeface="Symbol" panose="05050102010706020507" pitchFamily="18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 /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endParaRPr lang="en-US" altLang="en-US" baseline="-250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where,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q - is the rate of heat conduction (in Watts)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</a:t>
            </a:r>
            <a:r>
              <a:rPr lang="en-US" altLang="en-US" dirty="0" smtClean="0">
                <a:latin typeface="Symbol" panose="05050102010706020507" pitchFamily="18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 – is the temperature difference across the surfaces of a volume (in 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is the thermal resistance of the material (in 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/ Watt)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and,     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L / (K * A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L – is the thickness of the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material </a:t>
            </a:r>
            <a:r>
              <a:rPr lang="en-US" altLang="en-US" dirty="0">
                <a:ea typeface="ＭＳ Ｐゴシック" panose="020B0600070205080204" pitchFamily="34" charset="-128"/>
              </a:rPr>
              <a:t>(in cm)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K – is the thermal conductivity of the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material (in </a:t>
            </a:r>
            <a:r>
              <a:rPr lang="en-US" altLang="en-US" dirty="0">
                <a:ea typeface="ＭＳ Ｐゴシック" panose="020B0600070205080204" pitchFamily="34" charset="-128"/>
              </a:rPr>
              <a:t>Watts / (cm-</a:t>
            </a:r>
            <a:r>
              <a:rPr lang="en-US" altLang="en-US" baseline="30000" dirty="0" err="1">
                <a:ea typeface="ＭＳ Ｐゴシック" panose="020B0600070205080204" pitchFamily="34" charset="-128"/>
              </a:rPr>
              <a:t>o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) 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A – is the effective area of the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material </a:t>
            </a:r>
            <a:r>
              <a:rPr lang="en-US" altLang="en-US" dirty="0">
                <a:ea typeface="ＭＳ Ｐゴシック" panose="020B0600070205080204" pitchFamily="34" charset="-128"/>
              </a:rPr>
              <a:t>(in cm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63827" y="1416919"/>
            <a:ext cx="3747765" cy="1554642"/>
            <a:chOff x="4963827" y="1416919"/>
            <a:chExt cx="3747765" cy="1554642"/>
          </a:xfrm>
        </p:grpSpPr>
        <p:grpSp>
          <p:nvGrpSpPr>
            <p:cNvPr id="2" name="Group 1"/>
            <p:cNvGrpSpPr/>
            <p:nvPr/>
          </p:nvGrpSpPr>
          <p:grpSpPr>
            <a:xfrm>
              <a:off x="6066816" y="1416919"/>
              <a:ext cx="2644776" cy="1554642"/>
              <a:chOff x="6066816" y="1416919"/>
              <a:chExt cx="2644776" cy="1554642"/>
            </a:xfrm>
          </p:grpSpPr>
          <p:sp>
            <p:nvSpPr>
              <p:cNvPr id="10245" name="AutoShape 5"/>
              <p:cNvSpPr>
                <a:spLocks noChangeArrowheads="1"/>
              </p:cNvSpPr>
              <p:nvPr/>
            </p:nvSpPr>
            <p:spPr bwMode="auto">
              <a:xfrm>
                <a:off x="6876441" y="1662040"/>
                <a:ext cx="1214438" cy="1214438"/>
              </a:xfrm>
              <a:prstGeom prst="cube">
                <a:avLst>
                  <a:gd name="adj" fmla="val 25000"/>
                </a:avLst>
              </a:prstGeom>
              <a:solidFill>
                <a:srgbClr val="C0C0C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46" name="Text Box 6"/>
              <p:cNvSpPr txBox="1">
                <a:spLocks noChangeArrowheads="1"/>
              </p:cNvSpPr>
              <p:nvPr/>
            </p:nvSpPr>
            <p:spPr bwMode="auto">
              <a:xfrm>
                <a:off x="6066816" y="2079552"/>
                <a:ext cx="407988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en-US" b="1">
                    <a:solidFill>
                      <a:srgbClr val="FF3300"/>
                    </a:solidFill>
                    <a:ea typeface="ヒラギノ角ゴ Pro W3" pitchFamily="1" charset="-128"/>
                  </a:rPr>
                  <a:t>T</a:t>
                </a:r>
                <a:r>
                  <a:rPr lang="en-US" altLang="en-US" b="1" baseline="-25000">
                    <a:solidFill>
                      <a:srgbClr val="FF3300"/>
                    </a:solidFill>
                    <a:ea typeface="ヒラギノ角ゴ Pro W3" pitchFamily="1" charset="-128"/>
                  </a:rPr>
                  <a:t>1</a:t>
                </a:r>
              </a:p>
            </p:txBody>
          </p:sp>
          <p:sp>
            <p:nvSpPr>
              <p:cNvPr id="10247" name="Text Box 7"/>
              <p:cNvSpPr txBox="1">
                <a:spLocks noChangeArrowheads="1"/>
              </p:cNvSpPr>
              <p:nvPr/>
            </p:nvSpPr>
            <p:spPr bwMode="auto">
              <a:xfrm>
                <a:off x="8303604" y="2093840"/>
                <a:ext cx="407988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en-US" b="1">
                    <a:solidFill>
                      <a:srgbClr val="FF3300"/>
                    </a:solidFill>
                    <a:ea typeface="ヒラギノ角ゴ Pro W3" pitchFamily="1" charset="-128"/>
                  </a:rPr>
                  <a:t>T</a:t>
                </a:r>
                <a:r>
                  <a:rPr lang="en-US" altLang="en-US" b="1" baseline="-25000">
                    <a:solidFill>
                      <a:srgbClr val="FF3300"/>
                    </a:solidFill>
                    <a:ea typeface="ヒラギノ角ゴ Pro W3" pitchFamily="1" charset="-128"/>
                  </a:rPr>
                  <a:t>2</a:t>
                </a:r>
              </a:p>
            </p:txBody>
          </p:sp>
          <p:sp>
            <p:nvSpPr>
              <p:cNvPr id="10248" name="Line 8"/>
              <p:cNvSpPr>
                <a:spLocks noChangeShapeType="1"/>
              </p:cNvSpPr>
              <p:nvPr/>
            </p:nvSpPr>
            <p:spPr bwMode="auto">
              <a:xfrm>
                <a:off x="6474804" y="2308152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49" name="Line 9"/>
              <p:cNvSpPr>
                <a:spLocks noChangeShapeType="1"/>
              </p:cNvSpPr>
              <p:nvPr/>
            </p:nvSpPr>
            <p:spPr bwMode="auto">
              <a:xfrm>
                <a:off x="7922604" y="2308152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50" name="Line 10"/>
              <p:cNvSpPr>
                <a:spLocks noChangeShapeType="1"/>
              </p:cNvSpPr>
              <p:nvPr/>
            </p:nvSpPr>
            <p:spPr bwMode="auto">
              <a:xfrm>
                <a:off x="6866916" y="2460552"/>
                <a:ext cx="9144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51" name="Text Box 11"/>
              <p:cNvSpPr txBox="1">
                <a:spLocks noChangeArrowheads="1"/>
              </p:cNvSpPr>
              <p:nvPr/>
            </p:nvSpPr>
            <p:spPr bwMode="auto">
              <a:xfrm>
                <a:off x="7133616" y="2079552"/>
                <a:ext cx="3238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en-US" b="1">
                    <a:solidFill>
                      <a:srgbClr val="FF3300"/>
                    </a:solidFill>
                    <a:ea typeface="ヒラギノ角ゴ Pro W3" pitchFamily="1" charset="-128"/>
                  </a:rPr>
                  <a:t>L</a:t>
                </a:r>
                <a:endParaRPr lang="en-US" altLang="en-US" b="1" baseline="-25000">
                  <a:solidFill>
                    <a:srgbClr val="FF3300"/>
                  </a:solidFill>
                  <a:ea typeface="ヒラギノ角ゴ Pro W3" pitchFamily="1" charset="-128"/>
                </a:endParaRPr>
              </a:p>
            </p:txBody>
          </p:sp>
          <p:sp>
            <p:nvSpPr>
              <p:cNvPr id="10252" name="Text Box 12"/>
              <p:cNvSpPr txBox="1">
                <a:spLocks noChangeArrowheads="1"/>
              </p:cNvSpPr>
              <p:nvPr/>
            </p:nvSpPr>
            <p:spPr bwMode="auto">
              <a:xfrm>
                <a:off x="6827026" y="2604848"/>
                <a:ext cx="3492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en-US" b="1" dirty="0">
                    <a:solidFill>
                      <a:srgbClr val="FF3300"/>
                    </a:solidFill>
                    <a:ea typeface="ヒラギノ角ゴ Pro W3" pitchFamily="1" charset="-128"/>
                  </a:rPr>
                  <a:t>K</a:t>
                </a:r>
                <a:endParaRPr lang="en-US" altLang="en-US" b="1" baseline="-25000" dirty="0">
                  <a:solidFill>
                    <a:srgbClr val="FF3300"/>
                  </a:solidFill>
                  <a:ea typeface="ヒラギノ角ゴ Pro W3" pitchFamily="1" charset="-128"/>
                </a:endParaRPr>
              </a:p>
            </p:txBody>
          </p:sp>
          <p:cxnSp>
            <p:nvCxnSpPr>
              <p:cNvPr id="10253" name="AutoShape 13"/>
              <p:cNvCxnSpPr>
                <a:cxnSpLocks noChangeShapeType="1"/>
              </p:cNvCxnSpPr>
              <p:nvPr/>
            </p:nvCxnSpPr>
            <p:spPr bwMode="auto">
              <a:xfrm flipV="1">
                <a:off x="7935304" y="1865240"/>
                <a:ext cx="444500" cy="290513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254" name="Text Box 14"/>
              <p:cNvSpPr txBox="1">
                <a:spLocks noChangeArrowheads="1"/>
              </p:cNvSpPr>
              <p:nvPr/>
            </p:nvSpPr>
            <p:spPr bwMode="auto">
              <a:xfrm>
                <a:off x="8314716" y="1666802"/>
                <a:ext cx="3492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en-US" b="1">
                    <a:solidFill>
                      <a:srgbClr val="FF3300"/>
                    </a:solidFill>
                    <a:ea typeface="ヒラギノ角ゴ Pro W3" pitchFamily="1" charset="-128"/>
                  </a:rPr>
                  <a:t>A</a:t>
                </a:r>
                <a:endParaRPr lang="en-US" altLang="en-US" b="1" baseline="-25000">
                  <a:solidFill>
                    <a:srgbClr val="FF3300"/>
                  </a:solidFill>
                  <a:ea typeface="ヒラギノ角ゴ Pro W3" pitchFamily="1" charset="-128"/>
                </a:endParaRPr>
              </a:p>
            </p:txBody>
          </p:sp>
          <p:sp>
            <p:nvSpPr>
              <p:cNvPr id="10255" name="Line 15"/>
              <p:cNvSpPr>
                <a:spLocks noChangeShapeType="1"/>
              </p:cNvSpPr>
              <p:nvPr/>
            </p:nvSpPr>
            <p:spPr bwMode="auto">
              <a:xfrm>
                <a:off x="7267372" y="1812816"/>
                <a:ext cx="4572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56" name="Text Box 16"/>
              <p:cNvSpPr txBox="1">
                <a:spLocks noChangeArrowheads="1"/>
              </p:cNvSpPr>
              <p:nvPr/>
            </p:nvSpPr>
            <p:spPr bwMode="auto">
              <a:xfrm>
                <a:off x="7286828" y="1416919"/>
                <a:ext cx="3238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en-US" b="1" dirty="0">
                    <a:solidFill>
                      <a:srgbClr val="FF3300"/>
                    </a:solidFill>
                    <a:ea typeface="ヒラギノ角ゴ Pro W3" pitchFamily="1" charset="-128"/>
                  </a:rPr>
                  <a:t>q</a:t>
                </a:r>
                <a:endParaRPr lang="en-US" altLang="en-US" b="1" baseline="-25000" dirty="0">
                  <a:solidFill>
                    <a:srgbClr val="FF3300"/>
                  </a:solidFill>
                  <a:ea typeface="ヒラギノ角ゴ Pro W3" pitchFamily="1" charset="-128"/>
                </a:endParaRPr>
              </a:p>
            </p:txBody>
          </p:sp>
        </p:grp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4963827" y="1737920"/>
              <a:ext cx="1937262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 dirty="0" smtClean="0">
                  <a:solidFill>
                    <a:srgbClr val="FF3300"/>
                  </a:solidFill>
                  <a:ea typeface="ヒラギノ角ゴ Pro W3" pitchFamily="1" charset="-128"/>
                </a:rPr>
                <a:t>Material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4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Electrical Analog of the Heat Flow Equations (</a:t>
            </a:r>
            <a:r>
              <a:rPr lang="en-US" altLang="en-US" u="sng" dirty="0" smtClean="0">
                <a:effectLst/>
                <a:ea typeface="ＭＳ Ｐゴシック" panose="020B0600070205080204" pitchFamily="34" charset="-128"/>
              </a:rPr>
              <a:t>thermal resistance</a:t>
            </a:r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xfrm>
            <a:off x="411532" y="1345184"/>
            <a:ext cx="8308975" cy="4549775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 “direct current” electrical-thermal analog is now as follows: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       I = V / R  &lt;=&gt;  q = </a:t>
            </a:r>
            <a:r>
              <a:rPr lang="en-US" altLang="en-US" dirty="0" smtClean="0">
                <a:latin typeface="Symbol" panose="05050102010706020507" pitchFamily="18" charset="2"/>
                <a:ea typeface="ＭＳ Ｐゴシック" panose="020B0600070205080204" pitchFamily="34" charset="-128"/>
              </a:rPr>
              <a:t>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 /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Current (Amps) represents heat conduction (Watts)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Voltage (Volts) represents temperature (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Resistance (Ohms) represents thermal resistance (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/Watt)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988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Electrical Analog of the Heat Flow Equations (</a:t>
            </a:r>
            <a:r>
              <a:rPr lang="en-US" altLang="en-US" u="sng" dirty="0" smtClean="0">
                <a:effectLst/>
                <a:ea typeface="ＭＳ Ｐゴシック" panose="020B0600070205080204" pitchFamily="34" charset="-128"/>
              </a:rPr>
              <a:t>thermal capacitance</a:t>
            </a:r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>
          <a:xfrm>
            <a:off x="80792" y="1170517"/>
            <a:ext cx="9014569" cy="5512381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Given a volume of material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the displacement heat flow equation is: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          q =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/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endParaRPr lang="en-US" altLang="en-US" baseline="-250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where,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q - is the rate of heat conduction (in Watts)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/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is the rate of change in temperature of the volume (in 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/ s)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is the thermal capacitance (heat capacity) of the material (in Joules / 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and,              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    or   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* L * A *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– is the specific heat capacity of the material (in Joules / (Kg-</a:t>
            </a:r>
            <a:r>
              <a:rPr lang="en-US" altLang="en-US" baseline="30000" dirty="0" err="1">
                <a:ea typeface="ＭＳ Ｐゴシック" panose="020B0600070205080204" pitchFamily="34" charset="-128"/>
              </a:rPr>
              <a:t>o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) 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m – is the mass of the cell volume (in Kg)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L – is the thickness of the cell (in cm)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A – is the effective area of the cell (in cm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p – is the density of the material (in Kg / cm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3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36753" y="1452782"/>
            <a:ext cx="3824153" cy="1564368"/>
            <a:chOff x="4936753" y="1301780"/>
            <a:chExt cx="3824153" cy="1564368"/>
          </a:xfrm>
        </p:grpSpPr>
        <p:sp>
          <p:nvSpPr>
            <p:cNvPr id="11269" name="AutoShape 5"/>
            <p:cNvSpPr>
              <a:spLocks noChangeArrowheads="1"/>
            </p:cNvSpPr>
            <p:nvPr/>
          </p:nvSpPr>
          <p:spPr bwMode="auto">
            <a:xfrm>
              <a:off x="6973381" y="1566355"/>
              <a:ext cx="1214438" cy="1214437"/>
            </a:xfrm>
            <a:prstGeom prst="cube">
              <a:avLst>
                <a:gd name="adj" fmla="val 25000"/>
              </a:avLst>
            </a:prstGeom>
            <a:solidFill>
              <a:srgbClr val="C0C0C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70" name="Text Box 6"/>
            <p:cNvSpPr txBox="1">
              <a:spLocks noChangeArrowheads="1"/>
            </p:cNvSpPr>
            <p:nvPr/>
          </p:nvSpPr>
          <p:spPr bwMode="auto">
            <a:xfrm>
              <a:off x="4936753" y="1457687"/>
              <a:ext cx="2059090" cy="729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b="1" dirty="0" smtClean="0">
                  <a:solidFill>
                    <a:srgbClr val="FF3300"/>
                  </a:solidFill>
                  <a:ea typeface="ヒラギノ角ゴ Pro W3" pitchFamily="1" charset="-128"/>
                </a:rPr>
                <a:t>Material Volume</a:t>
              </a:r>
            </a:p>
            <a:p>
              <a:pPr algn="ctr" eaLnBrk="0" hangingPunct="0"/>
              <a:r>
                <a:rPr lang="en-US" altLang="en-US" b="1" dirty="0" smtClean="0">
                  <a:solidFill>
                    <a:srgbClr val="FF3300"/>
                  </a:solidFill>
                  <a:ea typeface="ヒラギノ角ゴ Pro W3" pitchFamily="1" charset="-128"/>
                </a:rPr>
                <a:t>@ Temperature </a:t>
              </a:r>
              <a:r>
                <a:rPr lang="en-US" altLang="en-US" b="1" dirty="0">
                  <a:solidFill>
                    <a:srgbClr val="FF3300"/>
                  </a:solidFill>
                  <a:ea typeface="ヒラギノ角ゴ Pro W3" pitchFamily="1" charset="-128"/>
                </a:rPr>
                <a:t>T</a:t>
              </a:r>
              <a:endParaRPr lang="en-US" altLang="en-US" b="1" baseline="-25000" dirty="0">
                <a:solidFill>
                  <a:srgbClr val="FF3300"/>
                </a:solidFill>
                <a:ea typeface="ヒラギノ角ゴ Pro W3" pitchFamily="1" charset="-128"/>
              </a:endParaRPr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>
              <a:off x="6571744" y="2212468"/>
              <a:ext cx="3810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>
              <a:off x="6963856" y="2364868"/>
              <a:ext cx="9144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7230556" y="1983868"/>
              <a:ext cx="323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b="1">
                  <a:solidFill>
                    <a:srgbClr val="FF3300"/>
                  </a:solidFill>
                  <a:ea typeface="ヒラギノ角ゴ Pro W3" pitchFamily="1" charset="-128"/>
                </a:rPr>
                <a:t>L</a:t>
              </a:r>
              <a:endParaRPr lang="en-US" altLang="en-US" b="1" baseline="-25000">
                <a:solidFill>
                  <a:srgbClr val="FF3300"/>
                </a:solidFill>
                <a:ea typeface="ヒラギノ角ゴ Pro W3" pitchFamily="1" charset="-128"/>
              </a:endParaRPr>
            </a:p>
          </p:txBody>
        </p:sp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6923966" y="2499436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FF3300"/>
                  </a:solidFill>
                  <a:ea typeface="ヒラギノ角ゴ Pro W3" pitchFamily="1" charset="-128"/>
                </a:rPr>
                <a:t>K</a:t>
              </a:r>
              <a:endParaRPr lang="en-US" altLang="en-US" b="1" baseline="-25000" dirty="0">
                <a:solidFill>
                  <a:srgbClr val="FF3300"/>
                </a:solidFill>
                <a:ea typeface="ヒラギノ角ゴ Pro W3" pitchFamily="1" charset="-128"/>
              </a:endParaRPr>
            </a:p>
          </p:txBody>
        </p:sp>
        <p:cxnSp>
          <p:nvCxnSpPr>
            <p:cNvPr id="11275" name="AutoShape 11"/>
            <p:cNvCxnSpPr>
              <a:cxnSpLocks noChangeShapeType="1"/>
            </p:cNvCxnSpPr>
            <p:nvPr/>
          </p:nvCxnSpPr>
          <p:spPr bwMode="auto">
            <a:xfrm flipV="1">
              <a:off x="8032244" y="1769555"/>
              <a:ext cx="444500" cy="290512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276" name="Text Box 12"/>
            <p:cNvSpPr txBox="1">
              <a:spLocks noChangeArrowheads="1"/>
            </p:cNvSpPr>
            <p:nvPr/>
          </p:nvSpPr>
          <p:spPr bwMode="auto">
            <a:xfrm>
              <a:off x="8411656" y="157111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b="1">
                  <a:solidFill>
                    <a:srgbClr val="FF3300"/>
                  </a:solidFill>
                  <a:ea typeface="ヒラギノ角ゴ Pro W3" pitchFamily="1" charset="-128"/>
                </a:rPr>
                <a:t>A</a:t>
              </a:r>
              <a:endParaRPr lang="en-US" altLang="en-US" b="1" baseline="-25000">
                <a:solidFill>
                  <a:srgbClr val="FF3300"/>
                </a:solidFill>
                <a:ea typeface="ヒラギノ角ゴ Pro W3" pitchFamily="1" charset="-128"/>
              </a:endParaRPr>
            </a:p>
          </p:txBody>
        </p:sp>
        <p:sp>
          <p:nvSpPr>
            <p:cNvPr id="11277" name="Line 13"/>
            <p:cNvSpPr>
              <a:spLocks noChangeShapeType="1"/>
            </p:cNvSpPr>
            <p:nvPr/>
          </p:nvSpPr>
          <p:spPr bwMode="auto">
            <a:xfrm>
              <a:off x="7354584" y="1707404"/>
              <a:ext cx="4572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278" name="Text Box 14"/>
            <p:cNvSpPr txBox="1">
              <a:spLocks noChangeArrowheads="1"/>
            </p:cNvSpPr>
            <p:nvPr/>
          </p:nvSpPr>
          <p:spPr bwMode="auto">
            <a:xfrm>
              <a:off x="7364312" y="1301780"/>
              <a:ext cx="323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FF3300"/>
                  </a:solidFill>
                  <a:ea typeface="ヒラギノ角ゴ Pro W3" pitchFamily="1" charset="-128"/>
                </a:rPr>
                <a:t>q</a:t>
              </a:r>
              <a:endParaRPr lang="en-US" altLang="en-US" b="1" baseline="-25000" dirty="0">
                <a:solidFill>
                  <a:srgbClr val="FF3300"/>
                </a:solidFill>
                <a:ea typeface="ヒラギノ角ゴ Pro W3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97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Electrical Analog of the Heat Flow Equations (</a:t>
            </a:r>
            <a:r>
              <a:rPr lang="en-US" altLang="en-US" u="sng" dirty="0" smtClean="0">
                <a:effectLst/>
                <a:ea typeface="ＭＳ Ｐゴシック" panose="020B0600070205080204" pitchFamily="34" charset="-128"/>
              </a:rPr>
              <a:t>thermal capacitance</a:t>
            </a:r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>
          <a:xfrm>
            <a:off x="302845" y="1323364"/>
            <a:ext cx="8597873" cy="4646612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 “displacement current” electrical-thermal analog is now as follows: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     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= C dv /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 &lt;=&gt;  q =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/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dt</a:t>
            </a:r>
            <a:endParaRPr lang="en-US" altLang="en-US" baseline="-25000" dirty="0">
              <a:ea typeface="ＭＳ Ｐゴシック" panose="020B0600070205080204" pitchFamily="34" charset="-128"/>
            </a:endParaRP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Current (Amps) represents heat conduction (Watts)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Capacitance (Farads) represents heat capacity (Joules / 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Rate of change of Voltage (Volts / s) represents rate of change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of temperature (</a:t>
            </a:r>
            <a:r>
              <a:rPr lang="en-US" altLang="en-US" baseline="30000" dirty="0" err="1" smtClean="0">
                <a:ea typeface="ＭＳ Ｐゴシック" panose="020B0600070205080204" pitchFamily="34" charset="-128"/>
              </a:rPr>
              <a:t>o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/ s)</a:t>
            </a:r>
          </a:p>
          <a:p>
            <a:pPr>
              <a:lnSpc>
                <a:spcPct val="105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Therefore our electrical “analog” components describing heat flow are shown below: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Rth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are nonlinear functions of voltage (temperature)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04592" y="4867391"/>
            <a:ext cx="8628692" cy="1670664"/>
            <a:chOff x="404592" y="4733167"/>
            <a:chExt cx="8628692" cy="16706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9723"/>
            <a:stretch/>
          </p:blipFill>
          <p:spPr>
            <a:xfrm>
              <a:off x="5125492" y="4783574"/>
              <a:ext cx="1870928" cy="1600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22349"/>
            <a:stretch/>
          </p:blipFill>
          <p:spPr>
            <a:xfrm>
              <a:off x="7119376" y="4775183"/>
              <a:ext cx="1689066" cy="162864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r="17731"/>
            <a:stretch/>
          </p:blipFill>
          <p:spPr>
            <a:xfrm>
              <a:off x="404592" y="4783572"/>
              <a:ext cx="2447665" cy="1600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18579"/>
            <a:stretch/>
          </p:blipFill>
          <p:spPr>
            <a:xfrm>
              <a:off x="2800954" y="4783572"/>
              <a:ext cx="2232441" cy="160916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/>
            <p:cNvSpPr txBox="1"/>
            <p:nvPr/>
          </p:nvSpPr>
          <p:spPr bwMode="auto">
            <a:xfrm>
              <a:off x="1735644" y="5972554"/>
              <a:ext cx="755009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(Watts)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3960127" y="5973952"/>
              <a:ext cx="755009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(</a:t>
              </a:r>
              <a:r>
                <a:rPr lang="en-US" baseline="30000" dirty="0" err="1" smtClean="0">
                  <a:solidFill>
                    <a:schemeClr val="tx2"/>
                  </a:solidFill>
                  <a:latin typeface="+mn-lt"/>
                </a:rPr>
                <a:t>o</a:t>
              </a: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C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530268" y="5975350"/>
              <a:ext cx="1080256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(</a:t>
              </a:r>
              <a:r>
                <a:rPr lang="en-US" baseline="30000" dirty="0" err="1" smtClean="0">
                  <a:solidFill>
                    <a:schemeClr val="tx2"/>
                  </a:solidFill>
                  <a:latin typeface="+mn-lt"/>
                </a:rPr>
                <a:t>o</a:t>
              </a: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C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/Watts)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7645694" y="5976748"/>
              <a:ext cx="1080256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(Joules/</a:t>
              </a:r>
              <a:r>
                <a:rPr lang="en-US" baseline="30000" dirty="0" err="1" smtClean="0">
                  <a:solidFill>
                    <a:schemeClr val="tx2"/>
                  </a:solidFill>
                  <a:latin typeface="+mn-lt"/>
                </a:rPr>
                <a:t>o</a:t>
              </a: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C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)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865975" y="4736269"/>
              <a:ext cx="1508109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H</a:t>
              </a: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eat Sources</a:t>
              </a: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2660389" y="4733167"/>
              <a:ext cx="2054224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Fixed Temperatures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4840697" y="4738454"/>
              <a:ext cx="2054224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Thermal Resistances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6979060" y="4735352"/>
              <a:ext cx="2054224" cy="31337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Thermal Capacitances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475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554" y="2118946"/>
            <a:ext cx="7315200" cy="817200"/>
          </a:xfrm>
        </p:spPr>
        <p:txBody>
          <a:bodyPr/>
          <a:lstStyle/>
          <a:p>
            <a:r>
              <a:rPr lang="en-US" dirty="0"/>
              <a:t>Analytic solution of the heat spreader problem</a:t>
            </a:r>
          </a:p>
        </p:txBody>
      </p:sp>
    </p:spTree>
    <p:extLst>
      <p:ext uri="{BB962C8B-B14F-4D97-AF65-F5344CB8AC3E}">
        <p14:creationId xmlns:p14="http://schemas.microsoft.com/office/powerpoint/2010/main" val="24175375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504952"/>
            <a:ext cx="8316912" cy="2231780"/>
          </a:xfrm>
        </p:spPr>
        <p:txBody>
          <a:bodyPr/>
          <a:lstStyle/>
          <a:p>
            <a:r>
              <a:rPr lang="en-US" dirty="0" smtClean="0"/>
              <a:t>A well known approximation for solving the heat flow equations (in planar topologies) is to assume that heat flux spreads (from the heat source to the heat sink) at a fixed rate (or angle).</a:t>
            </a:r>
          </a:p>
          <a:p>
            <a:r>
              <a:rPr lang="en-US" dirty="0" smtClean="0"/>
              <a:t>Typically, a 45</a:t>
            </a:r>
            <a:r>
              <a:rPr lang="en-US" baseline="30000" dirty="0" smtClean="0"/>
              <a:t>o</a:t>
            </a:r>
            <a:r>
              <a:rPr lang="en-US" dirty="0" smtClean="0"/>
              <a:t> spreading angle (or 1:1 spreading factor) is used.</a:t>
            </a:r>
          </a:p>
          <a:p>
            <a:r>
              <a:rPr lang="en-US" dirty="0" smtClean="0"/>
              <a:t>This approximation results in calculated temperatures within 10% of 3D finite element approaches.  (for most cases less than a 4% error)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solution of the heat spreader problem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277789" y="3812312"/>
            <a:ext cx="6847045" cy="2529281"/>
            <a:chOff x="1277789" y="3812312"/>
            <a:chExt cx="6847045" cy="2529281"/>
          </a:xfrm>
        </p:grpSpPr>
        <p:sp>
          <p:nvSpPr>
            <p:cNvPr id="4" name="Rectangle 3"/>
            <p:cNvSpPr/>
            <p:nvPr/>
          </p:nvSpPr>
          <p:spPr bwMode="auto">
            <a:xfrm>
              <a:off x="1277789" y="4700336"/>
              <a:ext cx="5750170" cy="1529862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" name="Parallelogram 10"/>
            <p:cNvSpPr/>
            <p:nvPr/>
          </p:nvSpPr>
          <p:spPr bwMode="auto">
            <a:xfrm>
              <a:off x="1277789" y="3812313"/>
              <a:ext cx="5969977" cy="879231"/>
            </a:xfrm>
            <a:prstGeom prst="parallelogram">
              <a:avLst/>
            </a:prstGeom>
            <a:solidFill>
              <a:schemeClr val="bg2">
                <a:lumMod val="85000"/>
              </a:schemeClr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277789" y="6230198"/>
              <a:ext cx="5750170" cy="45719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" name="Parallelogram 9"/>
            <p:cNvSpPr/>
            <p:nvPr/>
          </p:nvSpPr>
          <p:spPr bwMode="auto">
            <a:xfrm>
              <a:off x="3616544" y="3812313"/>
              <a:ext cx="1318845" cy="879231"/>
            </a:xfrm>
            <a:prstGeom prst="parallelogram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7024348" y="3812313"/>
              <a:ext cx="223192" cy="2417884"/>
            </a:xfrm>
            <a:custGeom>
              <a:avLst/>
              <a:gdLst>
                <a:gd name="connsiteX0" fmla="*/ 3384 w 223192"/>
                <a:gd name="connsiteY0" fmla="*/ 2417884 h 2417884"/>
                <a:gd name="connsiteX1" fmla="*/ 223192 w 223192"/>
                <a:gd name="connsiteY1" fmla="*/ 1538653 h 2417884"/>
                <a:gd name="connsiteX2" fmla="*/ 214399 w 223192"/>
                <a:gd name="connsiteY2" fmla="*/ 0 h 2417884"/>
                <a:gd name="connsiteX3" fmla="*/ 3384 w 223192"/>
                <a:gd name="connsiteY3" fmla="*/ 879230 h 2417884"/>
                <a:gd name="connsiteX4" fmla="*/ 3384 w 223192"/>
                <a:gd name="connsiteY4" fmla="*/ 2417884 h 241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192" h="2417884">
                  <a:moveTo>
                    <a:pt x="3384" y="2417884"/>
                  </a:moveTo>
                  <a:lnTo>
                    <a:pt x="223192" y="1538653"/>
                  </a:lnTo>
                  <a:lnTo>
                    <a:pt x="214399" y="0"/>
                  </a:lnTo>
                  <a:lnTo>
                    <a:pt x="3384" y="879230"/>
                  </a:lnTo>
                  <a:cubicBezTo>
                    <a:pt x="453" y="1392115"/>
                    <a:pt x="-2477" y="1904999"/>
                    <a:pt x="3384" y="241788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4715582" y="3821105"/>
              <a:ext cx="1345223" cy="2417884"/>
            </a:xfrm>
            <a:custGeom>
              <a:avLst/>
              <a:gdLst>
                <a:gd name="connsiteX0" fmla="*/ 0 w 1345223"/>
                <a:gd name="connsiteY0" fmla="*/ 879230 h 2417884"/>
                <a:gd name="connsiteX1" fmla="*/ 219807 w 1345223"/>
                <a:gd name="connsiteY1" fmla="*/ 0 h 2417884"/>
                <a:gd name="connsiteX2" fmla="*/ 1345223 w 1345223"/>
                <a:gd name="connsiteY2" fmla="*/ 1547446 h 2417884"/>
                <a:gd name="connsiteX3" fmla="*/ 1116623 w 1345223"/>
                <a:gd name="connsiteY3" fmla="*/ 2417884 h 2417884"/>
                <a:gd name="connsiteX4" fmla="*/ 0 w 1345223"/>
                <a:gd name="connsiteY4" fmla="*/ 879230 h 241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223" h="2417884">
                  <a:moveTo>
                    <a:pt x="0" y="879230"/>
                  </a:moveTo>
                  <a:lnTo>
                    <a:pt x="219807" y="0"/>
                  </a:lnTo>
                  <a:lnTo>
                    <a:pt x="1345223" y="1547446"/>
                  </a:lnTo>
                  <a:lnTo>
                    <a:pt x="1116623" y="2417884"/>
                  </a:lnTo>
                  <a:lnTo>
                    <a:pt x="0" y="879230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526297" y="3812312"/>
              <a:ext cx="1318846" cy="2426677"/>
            </a:xfrm>
            <a:custGeom>
              <a:avLst/>
              <a:gdLst>
                <a:gd name="connsiteX0" fmla="*/ 1099039 w 1318846"/>
                <a:gd name="connsiteY0" fmla="*/ 879231 h 2426677"/>
                <a:gd name="connsiteX1" fmla="*/ 1318846 w 1318846"/>
                <a:gd name="connsiteY1" fmla="*/ 0 h 2426677"/>
                <a:gd name="connsiteX2" fmla="*/ 219808 w 1318846"/>
                <a:gd name="connsiteY2" fmla="*/ 1529862 h 2426677"/>
                <a:gd name="connsiteX3" fmla="*/ 0 w 1318846"/>
                <a:gd name="connsiteY3" fmla="*/ 2426677 h 2426677"/>
                <a:gd name="connsiteX4" fmla="*/ 1099039 w 1318846"/>
                <a:gd name="connsiteY4" fmla="*/ 879231 h 242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846" h="2426677">
                  <a:moveTo>
                    <a:pt x="1099039" y="879231"/>
                  </a:moveTo>
                  <a:lnTo>
                    <a:pt x="1318846" y="0"/>
                  </a:lnTo>
                  <a:lnTo>
                    <a:pt x="219808" y="1529862"/>
                  </a:lnTo>
                  <a:lnTo>
                    <a:pt x="0" y="2426677"/>
                  </a:lnTo>
                  <a:lnTo>
                    <a:pt x="1099039" y="879231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543882" y="4682751"/>
              <a:ext cx="3279530" cy="1547446"/>
            </a:xfrm>
            <a:custGeom>
              <a:avLst/>
              <a:gdLst>
                <a:gd name="connsiteX0" fmla="*/ 1081454 w 3279530"/>
                <a:gd name="connsiteY0" fmla="*/ 0 h 1547446"/>
                <a:gd name="connsiteX1" fmla="*/ 2171700 w 3279530"/>
                <a:gd name="connsiteY1" fmla="*/ 0 h 1547446"/>
                <a:gd name="connsiteX2" fmla="*/ 3279530 w 3279530"/>
                <a:gd name="connsiteY2" fmla="*/ 1547446 h 1547446"/>
                <a:gd name="connsiteX3" fmla="*/ 0 w 3279530"/>
                <a:gd name="connsiteY3" fmla="*/ 1547446 h 1547446"/>
                <a:gd name="connsiteX4" fmla="*/ 1081454 w 3279530"/>
                <a:gd name="connsiteY4" fmla="*/ 0 h 154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9530" h="1547446">
                  <a:moveTo>
                    <a:pt x="1081454" y="0"/>
                  </a:moveTo>
                  <a:lnTo>
                    <a:pt x="2171700" y="0"/>
                  </a:lnTo>
                  <a:lnTo>
                    <a:pt x="3279530" y="1547446"/>
                  </a:lnTo>
                  <a:lnTo>
                    <a:pt x="0" y="1547446"/>
                  </a:lnTo>
                  <a:lnTo>
                    <a:pt x="1081454" y="0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763688" y="5922466"/>
              <a:ext cx="312687" cy="325315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>
                  <a:solidFill>
                    <a:schemeClr val="tx2"/>
                  </a:solidFill>
                  <a:latin typeface="+mn-lt"/>
                  <a:sym typeface="Symbol" panose="05050102010706020507" pitchFamily="18" charset="2"/>
                </a:rPr>
                <a:t></a:t>
              </a:r>
              <a:r>
                <a:rPr lang="en-US" baseline="30000" dirty="0" smtClean="0">
                  <a:solidFill>
                    <a:schemeClr val="tx2"/>
                  </a:solidFill>
                  <a:latin typeface="+mn-lt"/>
                </a:rPr>
                <a:t>o</a:t>
              </a:r>
              <a:endParaRPr lang="en-US" baseline="30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3895799" y="3890486"/>
              <a:ext cx="777111" cy="66375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>
                  <a:solidFill>
                    <a:schemeClr val="tx2"/>
                  </a:solidFill>
                  <a:latin typeface="+mn-lt"/>
                </a:rPr>
                <a:t>h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eat</a:t>
              </a:r>
            </a:p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source</a:t>
              </a:r>
              <a:endParaRPr lang="en-US" baseline="30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7521763" y="6118801"/>
              <a:ext cx="603071" cy="222792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sink</a:t>
              </a:r>
              <a:endParaRPr lang="en-US" baseline="30000" dirty="0" smtClean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 flipV="1">
              <a:off x="7093999" y="6230197"/>
              <a:ext cx="361724" cy="1"/>
            </a:xfrm>
            <a:prstGeom prst="straightConnector1">
              <a:avLst/>
            </a:prstGeom>
            <a:solidFill>
              <a:schemeClr val="accent2"/>
            </a:solidFill>
            <a:ln w="38100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1890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0" y="1504951"/>
            <a:ext cx="8529913" cy="1397639"/>
          </a:xfrm>
        </p:spPr>
        <p:txBody>
          <a:bodyPr/>
          <a:lstStyle/>
          <a:p>
            <a:r>
              <a:rPr lang="en-US" dirty="0" smtClean="0"/>
              <a:t>Below is the analytic solution (for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th</a:t>
            </a:r>
            <a:r>
              <a:rPr lang="en-US" dirty="0" smtClean="0"/>
              <a:t>) of this heat spreader problem for a given material. (we sum, i.e. integrate, the </a:t>
            </a:r>
            <a:r>
              <a:rPr lang="en-US" dirty="0" err="1" smtClean="0">
                <a:latin typeface="Symbol" panose="05050102010706020507" pitchFamily="18" charset="2"/>
              </a:rPr>
              <a:t>D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th</a:t>
            </a:r>
            <a:r>
              <a:rPr lang="en-US" dirty="0" smtClean="0"/>
              <a:t> versus depth (z) over the thickness of the section, k is assumed constant)</a:t>
            </a:r>
          </a:p>
          <a:p>
            <a:r>
              <a:rPr lang="en-US" dirty="0" smtClean="0"/>
              <a:t>Where area is a function of depth.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solution of the heat spreader </a:t>
            </a:r>
            <a:r>
              <a:rPr lang="en-US" dirty="0" smtClean="0"/>
              <a:t>problem (truncated pyramid section)</a:t>
            </a:r>
            <a:endParaRPr lang="en-US" dirty="0"/>
          </a:p>
        </p:txBody>
      </p:sp>
      <p:graphicFrame>
        <p:nvGraphicFramePr>
          <p:cNvPr id="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182752"/>
              </p:ext>
            </p:extLst>
          </p:nvPr>
        </p:nvGraphicFramePr>
        <p:xfrm>
          <a:off x="434976" y="3666440"/>
          <a:ext cx="5990992" cy="122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3" imgW="2361960" imgH="482400" progId="Equation.3">
                  <p:embed/>
                </p:oleObj>
              </mc:Choice>
              <mc:Fallback>
                <p:oleObj name="Equation" r:id="rId3" imgW="2361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6" y="3666440"/>
                        <a:ext cx="5990992" cy="122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38228"/>
              </p:ext>
            </p:extLst>
          </p:nvPr>
        </p:nvGraphicFramePr>
        <p:xfrm>
          <a:off x="223838" y="2768600"/>
          <a:ext cx="2716212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5" imgW="1143000" imgH="419040" progId="Equation.3">
                  <p:embed/>
                </p:oleObj>
              </mc:Choice>
              <mc:Fallback>
                <p:oleObj name="Equation" r:id="rId5" imgW="1143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2768600"/>
                        <a:ext cx="2716212" cy="996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159161"/>
              </p:ext>
            </p:extLst>
          </p:nvPr>
        </p:nvGraphicFramePr>
        <p:xfrm>
          <a:off x="3040224" y="3007119"/>
          <a:ext cx="5902440" cy="52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7" imgW="2438280" imgH="215640" progId="Equation.3">
                  <p:embed/>
                </p:oleObj>
              </mc:Choice>
              <mc:Fallback>
                <p:oleObj name="Equation" r:id="rId7" imgW="243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224" y="3007119"/>
                        <a:ext cx="5902440" cy="522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1"/>
          <p:cNvSpPr txBox="1">
            <a:spLocks/>
          </p:cNvSpPr>
          <p:nvPr/>
        </p:nvSpPr>
        <p:spPr bwMode="gray">
          <a:xfrm>
            <a:off x="5075340" y="4880136"/>
            <a:ext cx="3867324" cy="16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Arial Black" panose="020B0A04020102020204" pitchFamily="34" charset="0"/>
              <a:buChar char="&gt;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857250" indent="-228600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</a:defRPr>
            </a:lvl3pPr>
            <a:lvl4pPr marL="1143000" indent="-228600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</a:defRPr>
            </a:lvl4pPr>
            <a:lvl5pPr marL="1485900" indent="-228600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T – thickness of the section</a:t>
            </a:r>
          </a:p>
          <a:p>
            <a:r>
              <a:rPr lang="en-US" kern="0" dirty="0" smtClean="0"/>
              <a:t>SF – spreading factor (45</a:t>
            </a:r>
            <a:r>
              <a:rPr lang="en-US" kern="0" baseline="30000" dirty="0" smtClean="0"/>
              <a:t>o</a:t>
            </a:r>
            <a:r>
              <a:rPr lang="en-US" kern="0" dirty="0" smtClean="0"/>
              <a:t>=1)</a:t>
            </a:r>
          </a:p>
          <a:p>
            <a:r>
              <a:rPr lang="en-US" kern="0" dirty="0"/>
              <a:t>x</a:t>
            </a:r>
            <a:r>
              <a:rPr lang="en-US" kern="0" dirty="0" smtClean="0"/>
              <a:t> </a:t>
            </a:r>
            <a:r>
              <a:rPr lang="en-US" kern="0" dirty="0"/>
              <a:t>– </a:t>
            </a:r>
            <a:r>
              <a:rPr lang="en-US" kern="0" dirty="0" smtClean="0"/>
              <a:t>x dimension of heat source</a:t>
            </a:r>
          </a:p>
          <a:p>
            <a:r>
              <a:rPr lang="en-US" kern="0" dirty="0"/>
              <a:t>y</a:t>
            </a:r>
            <a:r>
              <a:rPr lang="en-US" kern="0" dirty="0" smtClean="0"/>
              <a:t> </a:t>
            </a:r>
            <a:r>
              <a:rPr lang="en-US" kern="0" dirty="0"/>
              <a:t>– </a:t>
            </a:r>
            <a:r>
              <a:rPr lang="en-US" kern="0" dirty="0" smtClean="0"/>
              <a:t>y </a:t>
            </a:r>
            <a:r>
              <a:rPr lang="en-US" kern="0" dirty="0"/>
              <a:t>dimension of </a:t>
            </a:r>
            <a:r>
              <a:rPr lang="en-US" kern="0" dirty="0" smtClean="0"/>
              <a:t>heat source</a:t>
            </a:r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412750" y="4948052"/>
            <a:ext cx="4452866" cy="1645205"/>
            <a:chOff x="412750" y="4948052"/>
            <a:chExt cx="4452866" cy="1645205"/>
          </a:xfrm>
        </p:grpSpPr>
        <p:graphicFrame>
          <p:nvGraphicFramePr>
            <p:cNvPr id="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774178"/>
                </p:ext>
              </p:extLst>
            </p:nvPr>
          </p:nvGraphicFramePr>
          <p:xfrm>
            <a:off x="434976" y="4948052"/>
            <a:ext cx="4430640" cy="1645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9" name="Equation" r:id="rId9" imgW="1777680" imgH="660240" progId="Equation.3">
                    <p:embed/>
                  </p:oleObj>
                </mc:Choice>
                <mc:Fallback>
                  <p:oleObj name="Equation" r:id="rId9" imgW="1777680" imgH="660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976" y="4948052"/>
                          <a:ext cx="4430640" cy="164520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Rectangle 3"/>
            <p:cNvSpPr/>
            <p:nvPr/>
          </p:nvSpPr>
          <p:spPr bwMode="auto">
            <a:xfrm>
              <a:off x="412750" y="4948052"/>
              <a:ext cx="4452866" cy="1645205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1376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0" y="1504952"/>
            <a:ext cx="8529913" cy="877522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th</a:t>
            </a:r>
            <a:r>
              <a:rPr lang="en-US" dirty="0" smtClean="0"/>
              <a:t> we assume the specific heat capacity is constant throughout the thin section volume.  Then we use the standard equation for </a:t>
            </a:r>
            <a:r>
              <a:rPr lang="en-US" dirty="0" err="1" smtClean="0"/>
              <a:t>Cth</a:t>
            </a:r>
            <a:r>
              <a:rPr lang="en-US" dirty="0"/>
              <a:t>.</a:t>
            </a:r>
            <a:endParaRPr lang="en-US" dirty="0" smtClean="0"/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             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 smtClean="0"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* V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*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p</a:t>
            </a: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– is the specific heat capacity of the material (in Joules / (Kg-</a:t>
            </a:r>
            <a:r>
              <a:rPr lang="en-US" altLang="en-US" baseline="30000" dirty="0" err="1">
                <a:ea typeface="ＭＳ Ｐゴシック" panose="020B0600070205080204" pitchFamily="34" charset="-128"/>
              </a:rPr>
              <a:t>o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V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is the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volume of the section (</a:t>
            </a:r>
            <a:r>
              <a:rPr lang="en-US" altLang="en-US" dirty="0">
                <a:ea typeface="ＭＳ Ｐゴシック" panose="020B0600070205080204" pitchFamily="34" charset="-128"/>
              </a:rPr>
              <a:t>in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cm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3)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5000"/>
              </a:lnSpc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p – is the density of the material (in Kg / cm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3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solution of the heat spreader </a:t>
            </a:r>
            <a:r>
              <a:rPr lang="en-US" dirty="0" smtClean="0"/>
              <a:t>problem (truncated pyramid section)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413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504952"/>
            <a:ext cx="8316912" cy="2511464"/>
          </a:xfrm>
        </p:spPr>
        <p:txBody>
          <a:bodyPr/>
          <a:lstStyle/>
          <a:p>
            <a:r>
              <a:rPr lang="en-US" dirty="0" smtClean="0"/>
              <a:t>I now use these analytic solutions for the new thermal network model.</a:t>
            </a:r>
          </a:p>
          <a:p>
            <a:r>
              <a:rPr lang="en-US" dirty="0" smtClean="0"/>
              <a:t>Unfortunately, the material thermal properties are non-linear functions of temperature (i.e. thermal conductivities &amp; specific heat capacities).</a:t>
            </a:r>
          </a:p>
          <a:p>
            <a:r>
              <a:rPr lang="en-US" dirty="0" smtClean="0"/>
              <a:t>Therefore, we have to divide the geometry into thin vertical sections where material thermal properties are assumed constant.</a:t>
            </a:r>
          </a:p>
          <a:p>
            <a:r>
              <a:rPr lang="en-US" dirty="0" smtClean="0"/>
              <a:t>So, the new thermal network model is composed of a cascaded ladder network of RC sections.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solution of the heat spreader problem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10676" y="4429694"/>
            <a:ext cx="8150468" cy="2003461"/>
          </a:xfrm>
          <a:prstGeom prst="rect">
            <a:avLst/>
          </a:prstGeom>
          <a:solidFill>
            <a:srgbClr val="C0C0C0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0676" y="4432310"/>
            <a:ext cx="8150467" cy="245911"/>
          </a:xfrm>
          <a:prstGeom prst="rect">
            <a:avLst/>
          </a:prstGeom>
          <a:solidFill>
            <a:srgbClr val="EAEAEA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31895" y="4289759"/>
            <a:ext cx="215900" cy="139700"/>
          </a:xfrm>
          <a:prstGeom prst="rect">
            <a:avLst/>
          </a:prstGeom>
          <a:solidFill>
            <a:srgbClr val="FFC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51803" y="4132592"/>
            <a:ext cx="376084" cy="161177"/>
          </a:xfrm>
          <a:prstGeom prst="rect">
            <a:avLst/>
          </a:prstGeom>
          <a:solidFill>
            <a:srgbClr val="FFC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427063" y="4280585"/>
            <a:ext cx="215900" cy="139700"/>
          </a:xfrm>
          <a:prstGeom prst="rect">
            <a:avLst/>
          </a:prstGeom>
          <a:solidFill>
            <a:srgbClr val="FFC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46971" y="4123418"/>
            <a:ext cx="376084" cy="161177"/>
          </a:xfrm>
          <a:prstGeom prst="rect">
            <a:avLst/>
          </a:prstGeom>
          <a:solidFill>
            <a:srgbClr val="FFC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747795" y="4429459"/>
            <a:ext cx="841474" cy="827139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586061" y="4436833"/>
            <a:ext cx="2075083" cy="2003696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3585589" y="4436833"/>
            <a:ext cx="841474" cy="827139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510677" y="4429459"/>
            <a:ext cx="2021218" cy="2003696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2531895" y="4429459"/>
            <a:ext cx="215900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427063" y="4428165"/>
            <a:ext cx="215900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 bwMode="auto">
          <a:xfrm>
            <a:off x="5057921" y="4052984"/>
            <a:ext cx="800219" cy="3416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Gates</a:t>
            </a: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4743815" y="4209641"/>
            <a:ext cx="314106" cy="1415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6355509" y="4283513"/>
            <a:ext cx="215900" cy="139700"/>
          </a:xfrm>
          <a:prstGeom prst="rect">
            <a:avLst/>
          </a:prstGeom>
          <a:solidFill>
            <a:srgbClr val="FFC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275417" y="4126346"/>
            <a:ext cx="376084" cy="161177"/>
          </a:xfrm>
          <a:prstGeom prst="rect">
            <a:avLst/>
          </a:prstGeom>
          <a:solidFill>
            <a:srgbClr val="FFC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H="1">
            <a:off x="5514035" y="4439761"/>
            <a:ext cx="841474" cy="827139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915123" y="4469932"/>
            <a:ext cx="7323992" cy="1567437"/>
            <a:chOff x="915123" y="4469932"/>
            <a:chExt cx="7323992" cy="1567437"/>
          </a:xfrm>
        </p:grpSpPr>
        <p:sp>
          <p:nvSpPr>
            <p:cNvPr id="34" name="TextBox 33"/>
            <p:cNvSpPr txBox="1"/>
            <p:nvPr/>
          </p:nvSpPr>
          <p:spPr bwMode="auto">
            <a:xfrm>
              <a:off x="1656700" y="5678925"/>
              <a:ext cx="1274708" cy="341632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Iso-therms</a:t>
              </a:r>
              <a:endParaRPr lang="en-US" dirty="0" smtClean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flipV="1">
              <a:off x="2938734" y="5654803"/>
              <a:ext cx="614701" cy="180659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 bwMode="auto">
            <a:xfrm>
              <a:off x="2916481" y="5835598"/>
              <a:ext cx="651606" cy="201771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4" name="Group 3"/>
            <p:cNvGrpSpPr/>
            <p:nvPr/>
          </p:nvGrpSpPr>
          <p:grpSpPr>
            <a:xfrm>
              <a:off x="915123" y="4469932"/>
              <a:ext cx="7323992" cy="1560955"/>
              <a:chOff x="915123" y="4469932"/>
              <a:chExt cx="7323992" cy="1560955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>
                <a:off x="1703181" y="5263972"/>
                <a:ext cx="5744626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1941144" y="5027998"/>
                <a:ext cx="1415845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2169744" y="4814146"/>
                <a:ext cx="951271" cy="1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>
                <a:off x="2299484" y="4674037"/>
                <a:ext cx="681421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2376221" y="4600295"/>
                <a:ext cx="516194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2451803" y="4526553"/>
                <a:ext cx="376084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1354445" y="5632681"/>
                <a:ext cx="6471432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915123" y="6030887"/>
                <a:ext cx="7323992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2499662" y="4472552"/>
                <a:ext cx="283216" cy="169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3825243" y="5025378"/>
                <a:ext cx="1415845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V="1">
                <a:off x="4053843" y="4811526"/>
                <a:ext cx="951271" cy="1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4183583" y="4671417"/>
                <a:ext cx="681421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4260320" y="4597675"/>
                <a:ext cx="516194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4335902" y="4523933"/>
                <a:ext cx="376084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4383761" y="4469932"/>
                <a:ext cx="283216" cy="169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5753689" y="5028306"/>
                <a:ext cx="1415845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5982289" y="4814454"/>
                <a:ext cx="951271" cy="1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112029" y="4674345"/>
                <a:ext cx="681421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6188766" y="4600603"/>
                <a:ext cx="516194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6264348" y="4526861"/>
                <a:ext cx="376084" cy="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6312207" y="4472860"/>
                <a:ext cx="283216" cy="1690"/>
              </a:xfrm>
              <a:prstGeom prst="line">
                <a:avLst/>
              </a:prstGeom>
              <a:solidFill>
                <a:schemeClr val="accent2"/>
              </a:solidFill>
              <a:ln w="12700" cap="sq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46" name="Straight Connector 45"/>
          <p:cNvCxnSpPr/>
          <p:nvPr/>
        </p:nvCxnSpPr>
        <p:spPr bwMode="auto">
          <a:xfrm>
            <a:off x="6355509" y="4431093"/>
            <a:ext cx="215900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4641073" y="4432387"/>
            <a:ext cx="841474" cy="827139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 bwMode="auto">
          <a:xfrm>
            <a:off x="7212977" y="4417760"/>
            <a:ext cx="1463910" cy="3139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GaN + </a:t>
            </a:r>
            <a:r>
              <a:rPr lang="en-US" sz="1600" dirty="0" err="1" smtClean="0">
                <a:solidFill>
                  <a:schemeClr val="tx2"/>
                </a:solidFill>
                <a:latin typeface="+mn-lt"/>
              </a:rPr>
              <a:t>AlGaN</a:t>
            </a:r>
            <a:endParaRPr lang="en-US" sz="16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8120193" y="5176539"/>
            <a:ext cx="417990" cy="3139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Si</a:t>
            </a:r>
          </a:p>
        </p:txBody>
      </p:sp>
      <p:cxnSp>
        <p:nvCxnSpPr>
          <p:cNvPr id="50" name="Straight Arrow Connector 49"/>
          <p:cNvCxnSpPr>
            <a:stCxn id="32" idx="3"/>
          </p:cNvCxnSpPr>
          <p:nvPr/>
        </p:nvCxnSpPr>
        <p:spPr bwMode="auto">
          <a:xfrm flipV="1">
            <a:off x="5858140" y="4203885"/>
            <a:ext cx="408024" cy="19915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 bwMode="auto">
          <a:xfrm>
            <a:off x="5270159" y="6147839"/>
            <a:ext cx="1787670" cy="3416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Backside of Die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445323" y="4589085"/>
            <a:ext cx="4241315" cy="1951073"/>
            <a:chOff x="2445323" y="4589085"/>
            <a:chExt cx="4241315" cy="1951073"/>
          </a:xfrm>
        </p:grpSpPr>
        <p:cxnSp>
          <p:nvCxnSpPr>
            <p:cNvPr id="72" name="Straight Connector 71"/>
            <p:cNvCxnSpPr/>
            <p:nvPr/>
          </p:nvCxnSpPr>
          <p:spPr bwMode="auto">
            <a:xfrm flipH="1">
              <a:off x="2595708" y="5275582"/>
              <a:ext cx="3856313" cy="0"/>
            </a:xfrm>
            <a:prstGeom prst="line">
              <a:avLst/>
            </a:prstGeom>
            <a:solidFill>
              <a:schemeClr val="accent2"/>
            </a:solidFill>
            <a:ln w="28575" cap="sq" cmpd="sng" algn="ctr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2445323" y="4589085"/>
              <a:ext cx="4241315" cy="1951073"/>
              <a:chOff x="2445323" y="4589085"/>
              <a:chExt cx="4241315" cy="1951073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4142775" y="5987156"/>
                <a:ext cx="427919" cy="553002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4489633" y="5605488"/>
                <a:ext cx="371379" cy="479935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4269563" y="5275582"/>
                <a:ext cx="288778" cy="41348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2595708" y="5016585"/>
                <a:ext cx="250622" cy="358848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2445323" y="4804089"/>
                <a:ext cx="205275" cy="299076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2611713" y="4597675"/>
                <a:ext cx="178152" cy="259559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4498278" y="5012290"/>
                <a:ext cx="250622" cy="358848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4347893" y="4799794"/>
                <a:ext cx="205275" cy="299076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4514283" y="4593380"/>
                <a:ext cx="178152" cy="259559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6436016" y="5007995"/>
                <a:ext cx="250622" cy="358848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6285631" y="4795499"/>
                <a:ext cx="205275" cy="29907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2"/>
              <a:srcRect l="4249" t="12598" r="66308" b="16402"/>
              <a:stretch/>
            </p:blipFill>
            <p:spPr>
              <a:xfrm>
                <a:off x="6452021" y="4589085"/>
                <a:ext cx="178152" cy="259559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</p:grpSp>
      </p:grpSp>
    </p:spTree>
    <p:extLst>
      <p:ext uri="{BB962C8B-B14F-4D97-AF65-F5344CB8AC3E}">
        <p14:creationId xmlns:p14="http://schemas.microsoft.com/office/powerpoint/2010/main" val="327410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>
          <a:xfrm>
            <a:off x="412750" y="1290942"/>
            <a:ext cx="8316912" cy="5284956"/>
          </a:xfrm>
        </p:spPr>
        <p:txBody>
          <a:bodyPr/>
          <a:lstStyle/>
          <a:p>
            <a:r>
              <a:rPr lang="en-US" dirty="0" smtClean="0"/>
              <a:t>What is a thermal network model?</a:t>
            </a:r>
          </a:p>
          <a:p>
            <a:r>
              <a:rPr lang="en-US" dirty="0" smtClean="0"/>
              <a:t>Why is a thermal network model so important for GaN HEMTs?</a:t>
            </a:r>
          </a:p>
          <a:p>
            <a:r>
              <a:rPr lang="en-US" dirty="0" smtClean="0"/>
              <a:t>What thermal network models have been used in the past?</a:t>
            </a:r>
          </a:p>
          <a:p>
            <a:r>
              <a:rPr lang="en-US" dirty="0" smtClean="0"/>
              <a:t>Why is this new thermal network model better?</a:t>
            </a:r>
          </a:p>
          <a:p>
            <a:r>
              <a:rPr lang="en-US" dirty="0" smtClean="0"/>
              <a:t>How is the new thermal network model constructed?</a:t>
            </a:r>
          </a:p>
          <a:p>
            <a:pPr lvl="1"/>
            <a:r>
              <a:rPr lang="en-US" dirty="0" smtClean="0"/>
              <a:t>Electrical analog of heat flow equations</a:t>
            </a:r>
          </a:p>
          <a:p>
            <a:pPr lvl="1"/>
            <a:r>
              <a:rPr lang="en-US" dirty="0" smtClean="0"/>
              <a:t>Analytic </a:t>
            </a:r>
            <a:r>
              <a:rPr lang="en-US" dirty="0"/>
              <a:t>solution </a:t>
            </a:r>
            <a:r>
              <a:rPr lang="en-US" dirty="0" smtClean="0"/>
              <a:t>of the heat spreader problem</a:t>
            </a:r>
          </a:p>
          <a:p>
            <a:pPr lvl="1"/>
            <a:r>
              <a:rPr lang="en-US" dirty="0" smtClean="0"/>
              <a:t>Thermal network model implementation into our design tools</a:t>
            </a:r>
          </a:p>
          <a:p>
            <a:r>
              <a:rPr lang="en-US" dirty="0" smtClean="0"/>
              <a:t>Thermal simulations (using new model in ADS) vs measured results</a:t>
            </a:r>
          </a:p>
          <a:p>
            <a:pPr lvl="1"/>
            <a:r>
              <a:rPr lang="en-US" dirty="0" smtClean="0"/>
              <a:t>Simulated junction temperature of 12x173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m GaN on Silicon HEMT vs </a:t>
            </a:r>
            <a:r>
              <a:rPr lang="en-US" dirty="0"/>
              <a:t>micro-Raman </a:t>
            </a:r>
            <a:r>
              <a:rPr lang="en-US" dirty="0" smtClean="0"/>
              <a:t>measurements.</a:t>
            </a:r>
            <a:endParaRPr lang="en-US" dirty="0"/>
          </a:p>
          <a:p>
            <a:pPr lvl="1"/>
            <a:r>
              <a:rPr lang="en-US" dirty="0" smtClean="0"/>
              <a:t>Thermal transient simulation of 8x125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m GaN on Silicon </a:t>
            </a:r>
            <a:r>
              <a:rPr lang="en-US" dirty="0" smtClean="0"/>
              <a:t>HEMT vs gate </a:t>
            </a:r>
            <a:r>
              <a:rPr lang="en-US" dirty="0"/>
              <a:t>resistance </a:t>
            </a:r>
            <a:r>
              <a:rPr lang="en-US" dirty="0" smtClean="0"/>
              <a:t>thermometry measurements.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826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97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97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97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97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97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97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97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97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97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97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0676" y="4052984"/>
            <a:ext cx="8166211" cy="2436487"/>
            <a:chOff x="510676" y="4052984"/>
            <a:chExt cx="8166211" cy="2436487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10676" y="4429694"/>
              <a:ext cx="8150468" cy="2003461"/>
            </a:xfrm>
            <a:prstGeom prst="rect">
              <a:avLst/>
            </a:prstGeom>
            <a:solidFill>
              <a:srgbClr val="C0C0C0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10676" y="4432310"/>
              <a:ext cx="8150467" cy="245911"/>
            </a:xfrm>
            <a:prstGeom prst="rect">
              <a:avLst/>
            </a:prstGeom>
            <a:solidFill>
              <a:srgbClr val="EAEAEA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2531895" y="4289759"/>
              <a:ext cx="215900" cy="139700"/>
            </a:xfrm>
            <a:prstGeom prst="rect">
              <a:avLst/>
            </a:prstGeom>
            <a:solidFill>
              <a:srgbClr val="FFC000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2451803" y="4132592"/>
              <a:ext cx="376084" cy="161177"/>
            </a:xfrm>
            <a:prstGeom prst="rect">
              <a:avLst/>
            </a:prstGeom>
            <a:solidFill>
              <a:srgbClr val="FFC000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4427063" y="4280585"/>
              <a:ext cx="215900" cy="139700"/>
            </a:xfrm>
            <a:prstGeom prst="rect">
              <a:avLst/>
            </a:prstGeom>
            <a:solidFill>
              <a:srgbClr val="FFC000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4346971" y="4123418"/>
              <a:ext cx="376084" cy="161177"/>
            </a:xfrm>
            <a:prstGeom prst="rect">
              <a:avLst/>
            </a:prstGeom>
            <a:solidFill>
              <a:srgbClr val="FFC000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9" name="TextBox 88"/>
            <p:cNvSpPr txBox="1"/>
            <p:nvPr/>
          </p:nvSpPr>
          <p:spPr bwMode="auto">
            <a:xfrm>
              <a:off x="5057921" y="4052984"/>
              <a:ext cx="800219" cy="341632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Gates</a:t>
              </a:r>
            </a:p>
          </p:txBody>
        </p:sp>
        <p:cxnSp>
          <p:nvCxnSpPr>
            <p:cNvPr id="90" name="Straight Arrow Connector 89"/>
            <p:cNvCxnSpPr>
              <a:stCxn id="89" idx="1"/>
            </p:cNvCxnSpPr>
            <p:nvPr/>
          </p:nvCxnSpPr>
          <p:spPr bwMode="auto">
            <a:xfrm flipH="1" flipV="1">
              <a:off x="4743815" y="4209641"/>
              <a:ext cx="314106" cy="14159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6355509" y="4283513"/>
              <a:ext cx="215900" cy="139700"/>
            </a:xfrm>
            <a:prstGeom prst="rect">
              <a:avLst/>
            </a:prstGeom>
            <a:solidFill>
              <a:srgbClr val="FFC000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275417" y="4126346"/>
              <a:ext cx="376084" cy="161177"/>
            </a:xfrm>
            <a:prstGeom prst="rect">
              <a:avLst/>
            </a:prstGeom>
            <a:solidFill>
              <a:srgbClr val="FFC000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2" name="TextBox 121"/>
            <p:cNvSpPr txBox="1"/>
            <p:nvPr/>
          </p:nvSpPr>
          <p:spPr bwMode="auto">
            <a:xfrm>
              <a:off x="7212977" y="4417760"/>
              <a:ext cx="1463910" cy="313932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 anchorCtr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GaN + </a:t>
              </a:r>
              <a:r>
                <a:rPr lang="en-US" sz="1600" dirty="0" err="1" smtClean="0">
                  <a:solidFill>
                    <a:schemeClr val="tx2"/>
                  </a:solidFill>
                  <a:latin typeface="+mn-lt"/>
                </a:rPr>
                <a:t>AlGaN</a:t>
              </a:r>
              <a:endParaRPr lang="en-US" sz="16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23" name="TextBox 122"/>
            <p:cNvSpPr txBox="1"/>
            <p:nvPr/>
          </p:nvSpPr>
          <p:spPr bwMode="auto">
            <a:xfrm>
              <a:off x="8120193" y="5176539"/>
              <a:ext cx="417990" cy="313932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 anchorCtr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Si</a:t>
              </a:r>
            </a:p>
          </p:txBody>
        </p:sp>
        <p:cxnSp>
          <p:nvCxnSpPr>
            <p:cNvPr id="124" name="Straight Arrow Connector 123"/>
            <p:cNvCxnSpPr>
              <a:stCxn id="89" idx="3"/>
            </p:cNvCxnSpPr>
            <p:nvPr/>
          </p:nvCxnSpPr>
          <p:spPr bwMode="auto">
            <a:xfrm flipV="1">
              <a:off x="5858140" y="4203885"/>
              <a:ext cx="408024" cy="1991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5" name="TextBox 124"/>
            <p:cNvSpPr txBox="1"/>
            <p:nvPr/>
          </p:nvSpPr>
          <p:spPr bwMode="auto">
            <a:xfrm>
              <a:off x="5270159" y="6147839"/>
              <a:ext cx="1787670" cy="341632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Backside of Die</a:t>
              </a:r>
            </a:p>
          </p:txBody>
        </p:sp>
        <p:cxnSp>
          <p:nvCxnSpPr>
            <p:cNvPr id="83" name="Straight Connector 82"/>
            <p:cNvCxnSpPr/>
            <p:nvPr/>
          </p:nvCxnSpPr>
          <p:spPr bwMode="auto">
            <a:xfrm>
              <a:off x="2747795" y="4429459"/>
              <a:ext cx="841474" cy="827139"/>
            </a:xfrm>
            <a:prstGeom prst="line">
              <a:avLst/>
            </a:prstGeom>
            <a:solidFill>
              <a:schemeClr val="accent2"/>
            </a:solidFill>
            <a:ln w="12700" cap="sq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6586061" y="4436833"/>
              <a:ext cx="2075083" cy="2003696"/>
            </a:xfrm>
            <a:prstGeom prst="line">
              <a:avLst/>
            </a:prstGeom>
            <a:solidFill>
              <a:schemeClr val="accent2"/>
            </a:solidFill>
            <a:ln w="12700" cap="sq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 flipH="1">
              <a:off x="3585589" y="4436833"/>
              <a:ext cx="841474" cy="827139"/>
            </a:xfrm>
            <a:prstGeom prst="line">
              <a:avLst/>
            </a:prstGeom>
            <a:solidFill>
              <a:schemeClr val="accent2"/>
            </a:solidFill>
            <a:ln w="12700" cap="sq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>
              <a:off x="510677" y="4429459"/>
              <a:ext cx="2021218" cy="2003696"/>
            </a:xfrm>
            <a:prstGeom prst="line">
              <a:avLst/>
            </a:prstGeom>
            <a:solidFill>
              <a:schemeClr val="accent2"/>
            </a:solidFill>
            <a:ln w="12700" cap="sq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2531895" y="4429459"/>
              <a:ext cx="215900" cy="0"/>
            </a:xfrm>
            <a:prstGeom prst="line">
              <a:avLst/>
            </a:prstGeom>
            <a:solidFill>
              <a:schemeClr val="accent2"/>
            </a:solidFill>
            <a:ln w="1905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4427063" y="4428165"/>
              <a:ext cx="215900" cy="0"/>
            </a:xfrm>
            <a:prstGeom prst="line">
              <a:avLst/>
            </a:prstGeom>
            <a:solidFill>
              <a:schemeClr val="accent2"/>
            </a:solidFill>
            <a:ln w="1905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 flipH="1">
              <a:off x="5514035" y="4439761"/>
              <a:ext cx="841474" cy="827139"/>
            </a:xfrm>
            <a:prstGeom prst="line">
              <a:avLst/>
            </a:prstGeom>
            <a:solidFill>
              <a:schemeClr val="accent2"/>
            </a:solidFill>
            <a:ln w="12700" cap="sq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4" name="Group 93"/>
            <p:cNvGrpSpPr/>
            <p:nvPr/>
          </p:nvGrpSpPr>
          <p:grpSpPr>
            <a:xfrm>
              <a:off x="915123" y="4469932"/>
              <a:ext cx="7323992" cy="1567437"/>
              <a:chOff x="915123" y="4469932"/>
              <a:chExt cx="7323992" cy="1567437"/>
            </a:xfrm>
          </p:grpSpPr>
          <p:sp>
            <p:nvSpPr>
              <p:cNvPr id="95" name="TextBox 94"/>
              <p:cNvSpPr txBox="1"/>
              <p:nvPr/>
            </p:nvSpPr>
            <p:spPr bwMode="auto">
              <a:xfrm>
                <a:off x="1656700" y="5678925"/>
                <a:ext cx="1274708" cy="341632"/>
              </a:xfrm>
              <a:prstGeom prst="rect">
                <a:avLst/>
              </a:prstGeom>
              <a:noFill/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en-US" dirty="0" err="1" smtClean="0">
                    <a:solidFill>
                      <a:schemeClr val="tx2"/>
                    </a:solidFill>
                    <a:latin typeface="+mn-lt"/>
                  </a:rPr>
                  <a:t>Iso-therms</a:t>
                </a:r>
                <a:endParaRPr lang="en-US" dirty="0" smtClean="0">
                  <a:solidFill>
                    <a:schemeClr val="tx2"/>
                  </a:solidFill>
                  <a:latin typeface="+mn-lt"/>
                </a:endParaRPr>
              </a:p>
            </p:txBody>
          </p:sp>
          <p:cxnSp>
            <p:nvCxnSpPr>
              <p:cNvPr id="96" name="Straight Arrow Connector 95"/>
              <p:cNvCxnSpPr/>
              <p:nvPr/>
            </p:nvCxnSpPr>
            <p:spPr bwMode="auto">
              <a:xfrm flipV="1">
                <a:off x="2938734" y="5654803"/>
                <a:ext cx="614701" cy="180659"/>
              </a:xfrm>
              <a:prstGeom prst="straightConnector1">
                <a:avLst/>
              </a:prstGeom>
              <a:solidFill>
                <a:schemeClr val="accent2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7" name="Straight Arrow Connector 96"/>
              <p:cNvCxnSpPr/>
              <p:nvPr/>
            </p:nvCxnSpPr>
            <p:spPr bwMode="auto">
              <a:xfrm>
                <a:off x="2916481" y="5835598"/>
                <a:ext cx="651606" cy="201771"/>
              </a:xfrm>
              <a:prstGeom prst="straightConnector1">
                <a:avLst/>
              </a:prstGeom>
              <a:solidFill>
                <a:schemeClr val="accent2"/>
              </a:solidFill>
              <a:ln w="19050" cap="sq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98" name="Group 97"/>
              <p:cNvGrpSpPr/>
              <p:nvPr/>
            </p:nvGrpSpPr>
            <p:grpSpPr>
              <a:xfrm>
                <a:off x="915123" y="4469932"/>
                <a:ext cx="7323992" cy="1560955"/>
                <a:chOff x="915123" y="4469932"/>
                <a:chExt cx="7323992" cy="1560955"/>
              </a:xfrm>
            </p:grpSpPr>
            <p:cxnSp>
              <p:nvCxnSpPr>
                <p:cNvPr id="99" name="Straight Connector 98"/>
                <p:cNvCxnSpPr/>
                <p:nvPr/>
              </p:nvCxnSpPr>
              <p:spPr bwMode="auto">
                <a:xfrm>
                  <a:off x="1703181" y="5263972"/>
                  <a:ext cx="5744626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/>
                <p:cNvCxnSpPr/>
                <p:nvPr/>
              </p:nvCxnSpPr>
              <p:spPr bwMode="auto">
                <a:xfrm>
                  <a:off x="1941144" y="5027998"/>
                  <a:ext cx="1415845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/>
                <p:cNvCxnSpPr/>
                <p:nvPr/>
              </p:nvCxnSpPr>
              <p:spPr bwMode="auto">
                <a:xfrm flipV="1">
                  <a:off x="2169744" y="4814146"/>
                  <a:ext cx="951271" cy="1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2299484" y="4674037"/>
                  <a:ext cx="681421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2376221" y="4600295"/>
                  <a:ext cx="516194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Straight Connector 103"/>
                <p:cNvCxnSpPr/>
                <p:nvPr/>
              </p:nvCxnSpPr>
              <p:spPr bwMode="auto">
                <a:xfrm>
                  <a:off x="2451803" y="4526553"/>
                  <a:ext cx="376084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>
                  <a:off x="1354445" y="5632681"/>
                  <a:ext cx="6471432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915123" y="6030887"/>
                  <a:ext cx="7323992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2499662" y="4472552"/>
                  <a:ext cx="283216" cy="169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>
                  <a:off x="3825243" y="5025378"/>
                  <a:ext cx="1415845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 flipV="1">
                  <a:off x="4053843" y="4811526"/>
                  <a:ext cx="951271" cy="1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/>
                <p:cNvCxnSpPr/>
                <p:nvPr/>
              </p:nvCxnSpPr>
              <p:spPr bwMode="auto">
                <a:xfrm>
                  <a:off x="4183583" y="4671417"/>
                  <a:ext cx="681421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/>
                <p:cNvCxnSpPr/>
                <p:nvPr/>
              </p:nvCxnSpPr>
              <p:spPr bwMode="auto">
                <a:xfrm>
                  <a:off x="4260320" y="4597675"/>
                  <a:ext cx="516194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Straight Connector 111"/>
                <p:cNvCxnSpPr/>
                <p:nvPr/>
              </p:nvCxnSpPr>
              <p:spPr bwMode="auto">
                <a:xfrm>
                  <a:off x="4335902" y="4523933"/>
                  <a:ext cx="376084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Straight Connector 112"/>
                <p:cNvCxnSpPr/>
                <p:nvPr/>
              </p:nvCxnSpPr>
              <p:spPr bwMode="auto">
                <a:xfrm>
                  <a:off x="4383761" y="4469932"/>
                  <a:ext cx="283216" cy="169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4" name="Straight Connector 113"/>
                <p:cNvCxnSpPr/>
                <p:nvPr/>
              </p:nvCxnSpPr>
              <p:spPr bwMode="auto">
                <a:xfrm>
                  <a:off x="5753689" y="5028306"/>
                  <a:ext cx="1415845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 flipV="1">
                  <a:off x="5982289" y="4814454"/>
                  <a:ext cx="951271" cy="1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6" name="Straight Connector 115"/>
                <p:cNvCxnSpPr/>
                <p:nvPr/>
              </p:nvCxnSpPr>
              <p:spPr bwMode="auto">
                <a:xfrm>
                  <a:off x="6112029" y="4674345"/>
                  <a:ext cx="681421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6188766" y="4600603"/>
                  <a:ext cx="516194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6264348" y="4526861"/>
                  <a:ext cx="376084" cy="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6312207" y="4472860"/>
                  <a:ext cx="283216" cy="1690"/>
                </a:xfrm>
                <a:prstGeom prst="line">
                  <a:avLst/>
                </a:prstGeom>
                <a:solidFill>
                  <a:schemeClr val="accent2"/>
                </a:solidFill>
                <a:ln w="12700" cap="sq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cxnSp>
          <p:nvCxnSpPr>
            <p:cNvPr id="120" name="Straight Connector 119"/>
            <p:cNvCxnSpPr/>
            <p:nvPr/>
          </p:nvCxnSpPr>
          <p:spPr bwMode="auto">
            <a:xfrm>
              <a:off x="6355509" y="4431093"/>
              <a:ext cx="215900" cy="0"/>
            </a:xfrm>
            <a:prstGeom prst="line">
              <a:avLst/>
            </a:prstGeom>
            <a:solidFill>
              <a:schemeClr val="accent2"/>
            </a:solidFill>
            <a:ln w="1905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>
              <a:off x="4641073" y="4432387"/>
              <a:ext cx="841474" cy="827139"/>
            </a:xfrm>
            <a:prstGeom prst="line">
              <a:avLst/>
            </a:prstGeom>
            <a:solidFill>
              <a:schemeClr val="accent2"/>
            </a:solidFill>
            <a:ln w="12700" cap="sq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0917" y="1288113"/>
            <a:ext cx="8505731" cy="2935532"/>
          </a:xfrm>
        </p:spPr>
        <p:txBody>
          <a:bodyPr/>
          <a:lstStyle/>
          <a:p>
            <a:r>
              <a:rPr lang="en-US" dirty="0"/>
              <a:t>Within each section, we calculate </a:t>
            </a:r>
            <a:r>
              <a:rPr lang="en-US" dirty="0" smtClean="0"/>
              <a:t>the </a:t>
            </a:r>
            <a:r>
              <a:rPr lang="en-US" dirty="0"/>
              <a:t>analytic solution for </a:t>
            </a:r>
            <a:r>
              <a:rPr lang="en-US" dirty="0" err="1"/>
              <a:t>Rth</a:t>
            </a:r>
            <a:r>
              <a:rPr lang="en-US" dirty="0"/>
              <a:t> and </a:t>
            </a:r>
            <a:r>
              <a:rPr lang="en-US" dirty="0" err="1"/>
              <a:t>Cth</a:t>
            </a:r>
            <a:r>
              <a:rPr lang="en-US" dirty="0"/>
              <a:t> using the heat spreader approach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GaN on Silicon HEMT’s, the semiconductor is separated vertically into three distinct regions.</a:t>
            </a:r>
          </a:p>
          <a:p>
            <a:pPr lvl="1"/>
            <a:r>
              <a:rPr lang="en-US" dirty="0" err="1" smtClean="0"/>
              <a:t>AlGaN+GaN</a:t>
            </a:r>
            <a:r>
              <a:rPr lang="en-US" dirty="0" smtClean="0"/>
              <a:t> EPI layers (</a:t>
            </a:r>
            <a:r>
              <a:rPr lang="en-US" dirty="0" err="1" smtClean="0"/>
              <a:t>AlGaN+GaN</a:t>
            </a:r>
            <a:r>
              <a:rPr lang="en-US" dirty="0" smtClean="0"/>
              <a:t> material properties)</a:t>
            </a:r>
          </a:p>
          <a:p>
            <a:pPr lvl="1"/>
            <a:r>
              <a:rPr lang="en-US" dirty="0" smtClean="0"/>
              <a:t>The Silicon substrate under each gate finger before the heat fluxes merge</a:t>
            </a:r>
          </a:p>
          <a:p>
            <a:pPr lvl="1"/>
            <a:r>
              <a:rPr lang="en-US" dirty="0" smtClean="0"/>
              <a:t>The Silicon substrate after the heat fluxes merge (Silicon material properties)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solution of the heat spreader problem</a:t>
            </a:r>
          </a:p>
        </p:txBody>
      </p:sp>
      <p:sp>
        <p:nvSpPr>
          <p:cNvPr id="6" name="Trapezoid 5"/>
          <p:cNvSpPr/>
          <p:nvPr/>
        </p:nvSpPr>
        <p:spPr bwMode="auto">
          <a:xfrm>
            <a:off x="955040" y="5627456"/>
            <a:ext cx="7233921" cy="387876"/>
          </a:xfrm>
          <a:prstGeom prst="trapezoid">
            <a:avLst>
              <a:gd name="adj" fmla="val 98535"/>
            </a:avLst>
          </a:prstGeom>
          <a:noFill/>
          <a:ln w="28575" cap="sq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74498" y="4439188"/>
            <a:ext cx="4558323" cy="255851"/>
            <a:chOff x="2283221" y="4429314"/>
            <a:chExt cx="4558323" cy="255851"/>
          </a:xfrm>
        </p:grpSpPr>
        <p:sp>
          <p:nvSpPr>
            <p:cNvPr id="141" name="Trapezoid 140"/>
            <p:cNvSpPr/>
            <p:nvPr/>
          </p:nvSpPr>
          <p:spPr bwMode="auto">
            <a:xfrm>
              <a:off x="2283221" y="4434587"/>
              <a:ext cx="729823" cy="248860"/>
            </a:xfrm>
            <a:prstGeom prst="trapezoid">
              <a:avLst>
                <a:gd name="adj" fmla="val 98535"/>
              </a:avLst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2" name="Trapezoid 141"/>
            <p:cNvSpPr/>
            <p:nvPr/>
          </p:nvSpPr>
          <p:spPr bwMode="auto">
            <a:xfrm>
              <a:off x="4172464" y="4436305"/>
              <a:ext cx="729823" cy="248860"/>
            </a:xfrm>
            <a:prstGeom prst="trapezoid">
              <a:avLst>
                <a:gd name="adj" fmla="val 98535"/>
              </a:avLst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3" name="Trapezoid 142"/>
            <p:cNvSpPr/>
            <p:nvPr/>
          </p:nvSpPr>
          <p:spPr bwMode="auto">
            <a:xfrm>
              <a:off x="6111721" y="4429314"/>
              <a:ext cx="729823" cy="248860"/>
            </a:xfrm>
            <a:prstGeom prst="trapezoid">
              <a:avLst>
                <a:gd name="adj" fmla="val 98535"/>
              </a:avLst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06190" y="4683547"/>
            <a:ext cx="5693563" cy="589875"/>
            <a:chOff x="1714913" y="4673673"/>
            <a:chExt cx="5693563" cy="589875"/>
          </a:xfrm>
        </p:grpSpPr>
        <p:sp>
          <p:nvSpPr>
            <p:cNvPr id="144" name="Trapezoid 143"/>
            <p:cNvSpPr/>
            <p:nvPr/>
          </p:nvSpPr>
          <p:spPr bwMode="auto">
            <a:xfrm>
              <a:off x="5543528" y="4673673"/>
              <a:ext cx="1864948" cy="578690"/>
            </a:xfrm>
            <a:prstGeom prst="trapezoid">
              <a:avLst>
                <a:gd name="adj" fmla="val 98535"/>
              </a:avLst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5" name="Trapezoid 144"/>
            <p:cNvSpPr/>
            <p:nvPr/>
          </p:nvSpPr>
          <p:spPr bwMode="auto">
            <a:xfrm>
              <a:off x="3608248" y="4683460"/>
              <a:ext cx="1864948" cy="578690"/>
            </a:xfrm>
            <a:prstGeom prst="trapezoid">
              <a:avLst>
                <a:gd name="adj" fmla="val 98535"/>
              </a:avLst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6" name="Trapezoid 145"/>
            <p:cNvSpPr/>
            <p:nvPr/>
          </p:nvSpPr>
          <p:spPr bwMode="auto">
            <a:xfrm>
              <a:off x="1714913" y="4684858"/>
              <a:ext cx="1864948" cy="578690"/>
            </a:xfrm>
            <a:prstGeom prst="trapezoid">
              <a:avLst>
                <a:gd name="adj" fmla="val 98535"/>
              </a:avLst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47" name="Trapezoid 146"/>
          <p:cNvSpPr/>
          <p:nvPr/>
        </p:nvSpPr>
        <p:spPr bwMode="auto">
          <a:xfrm>
            <a:off x="501952" y="5266445"/>
            <a:ext cx="8102100" cy="1167875"/>
          </a:xfrm>
          <a:prstGeom prst="trapezoid">
            <a:avLst>
              <a:gd name="adj" fmla="val 102127"/>
            </a:avLst>
          </a:prstGeom>
          <a:noFill/>
          <a:ln w="28575" cap="sq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600"/>
              </a:spcBef>
            </a:pPr>
            <a:endParaRPr lang="en-US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89993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504952"/>
            <a:ext cx="8316912" cy="883668"/>
          </a:xfrm>
        </p:spPr>
        <p:txBody>
          <a:bodyPr/>
          <a:lstStyle/>
          <a:p>
            <a:r>
              <a:rPr lang="en-US" dirty="0" smtClean="0"/>
              <a:t>Below I show the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2750" y="310896"/>
            <a:ext cx="6936006" cy="640080"/>
          </a:xfrm>
        </p:spPr>
        <p:txBody>
          <a:bodyPr/>
          <a:lstStyle/>
          <a:p>
            <a:r>
              <a:rPr lang="en-US" dirty="0"/>
              <a:t>Thermal network </a:t>
            </a:r>
            <a:r>
              <a:rPr lang="en-US" dirty="0" smtClean="0"/>
              <a:t>model implementation</a:t>
            </a:r>
            <a:br>
              <a:rPr lang="en-US" dirty="0" smtClean="0"/>
            </a:br>
            <a:r>
              <a:rPr lang="en-US" dirty="0" smtClean="0"/>
              <a:t>(multi-finger HEMT concept)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610" t="13519" r="6521" b="6657"/>
          <a:stretch/>
        </p:blipFill>
        <p:spPr>
          <a:xfrm>
            <a:off x="220546" y="1286743"/>
            <a:ext cx="8646447" cy="52690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967" y="1328686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ulti-finger heat spreader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31" y="2133365"/>
            <a:ext cx="26155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Model Parameters:</a:t>
            </a:r>
          </a:p>
          <a:p>
            <a:pPr algn="l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GL,UGW, NGF, G2G,</a:t>
            </a:r>
          </a:p>
          <a:p>
            <a:pPr algn="l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H, SF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860" y="4223622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Tx/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All Physical !!!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47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504952"/>
            <a:ext cx="8316912" cy="883668"/>
          </a:xfrm>
        </p:spPr>
        <p:txBody>
          <a:bodyPr/>
          <a:lstStyle/>
          <a:p>
            <a:r>
              <a:rPr lang="en-US" dirty="0" smtClean="0"/>
              <a:t>Below is the new thermal network model implemented in ADS (we also have this available in AWR)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network model implementation into our design tools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23" t="32586" r="7473" b="27619"/>
          <a:stretch/>
        </p:blipFill>
        <p:spPr>
          <a:xfrm>
            <a:off x="1183438" y="2908580"/>
            <a:ext cx="6601068" cy="2132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9273" y="2388619"/>
            <a:ext cx="14830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957" y="2799523"/>
            <a:ext cx="3546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length of channel heat source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0.4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for our GaN on Si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technology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3850548" y="3416411"/>
            <a:ext cx="1483354" cy="15730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034938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554" y="1920239"/>
            <a:ext cx="7315200" cy="1015907"/>
          </a:xfrm>
        </p:spPr>
        <p:txBody>
          <a:bodyPr/>
          <a:lstStyle/>
          <a:p>
            <a:r>
              <a:rPr lang="en-US" dirty="0"/>
              <a:t>Junction temperature </a:t>
            </a:r>
            <a:r>
              <a:rPr lang="en-US" dirty="0" smtClean="0"/>
              <a:t>simulation of </a:t>
            </a:r>
            <a:r>
              <a:rPr lang="en-US" dirty="0"/>
              <a:t>12x173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m GaN on Silicon HEMT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dirty="0" smtClean="0"/>
              <a:t>micro-Raman measurements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39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following example, I use the new thermal network model to simulate the junction temperature versus dissipated power of a </a:t>
            </a:r>
            <a:r>
              <a:rPr lang="fi-FI" dirty="0"/>
              <a:t>12x173</a:t>
            </a:r>
            <a:r>
              <a:rPr lang="fi-FI" dirty="0">
                <a:latin typeface="Symbol" panose="05050102010706020507" pitchFamily="18" charset="2"/>
              </a:rPr>
              <a:t>m</a:t>
            </a:r>
            <a:r>
              <a:rPr lang="fi-FI" dirty="0"/>
              <a:t>m GaN on Silicon </a:t>
            </a:r>
            <a:r>
              <a:rPr lang="fi-FI" dirty="0" smtClean="0"/>
              <a:t>HEMT.</a:t>
            </a:r>
          </a:p>
          <a:p>
            <a:r>
              <a:rPr lang="en-US" dirty="0" smtClean="0"/>
              <a:t>The HEMT die is 50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m thick and mounted in a AC360 package using </a:t>
            </a:r>
            <a:r>
              <a:rPr lang="en-US" dirty="0" err="1" smtClean="0"/>
              <a:t>AuSn</a:t>
            </a:r>
            <a:r>
              <a:rPr lang="en-US" dirty="0" smtClean="0"/>
              <a:t> eutectic die attach (I assumed 12.5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m bond line thickness).</a:t>
            </a:r>
          </a:p>
          <a:p>
            <a:r>
              <a:rPr lang="en-US" dirty="0" smtClean="0"/>
              <a:t>The baseplate temperatures were 25</a:t>
            </a:r>
            <a:r>
              <a:rPr lang="en-US" baseline="30000" dirty="0"/>
              <a:t>o</a:t>
            </a:r>
            <a:r>
              <a:rPr lang="en-US" dirty="0"/>
              <a:t>C</a:t>
            </a:r>
            <a:r>
              <a:rPr lang="en-US" dirty="0" smtClean="0"/>
              <a:t> and 80</a:t>
            </a:r>
            <a:r>
              <a:rPr lang="en-US" baseline="30000" dirty="0" smtClean="0"/>
              <a:t>o</a:t>
            </a:r>
            <a:r>
              <a:rPr lang="en-US" dirty="0" smtClean="0"/>
              <a:t>C and dissipated powers simulated/measured were 2-4 Watts/mm (</a:t>
            </a:r>
            <a:r>
              <a:rPr lang="en-US" dirty="0" err="1" smtClean="0"/>
              <a:t>Vds</a:t>
            </a:r>
            <a:r>
              <a:rPr lang="en-US" dirty="0" smtClean="0"/>
              <a:t>=50v).</a:t>
            </a:r>
          </a:p>
          <a:p>
            <a:r>
              <a:rPr lang="en-US" dirty="0" smtClean="0"/>
              <a:t>Simulated junction temperatures using the new thermal network model are within </a:t>
            </a:r>
            <a:r>
              <a:rPr lang="en-US" dirty="0" smtClean="0"/>
              <a:t>4</a:t>
            </a:r>
            <a:r>
              <a:rPr lang="en-US" baseline="30000" dirty="0" smtClean="0"/>
              <a:t>o</a:t>
            </a:r>
            <a:r>
              <a:rPr lang="en-US" dirty="0" smtClean="0"/>
              <a:t>C </a:t>
            </a:r>
            <a:r>
              <a:rPr lang="en-US" dirty="0" smtClean="0"/>
              <a:t>of measured </a:t>
            </a:r>
            <a:r>
              <a:rPr lang="en-US" dirty="0" err="1" smtClean="0">
                <a:latin typeface="Symbol" panose="05050102010706020507" pitchFamily="18" charset="2"/>
              </a:rPr>
              <a:t>m</a:t>
            </a:r>
            <a:r>
              <a:rPr lang="en-US" dirty="0" err="1" smtClean="0"/>
              <a:t>Raman</a:t>
            </a:r>
            <a:r>
              <a:rPr lang="en-US" dirty="0" smtClean="0"/>
              <a:t> measurements taken at the University of Bristol.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12x173</a:t>
            </a:r>
            <a:r>
              <a:rPr lang="en-GB" dirty="0">
                <a:latin typeface="Symbol" panose="05050102010706020507" pitchFamily="18" charset="2"/>
              </a:rPr>
              <a:t>m</a:t>
            </a:r>
            <a:r>
              <a:rPr lang="en-GB" dirty="0"/>
              <a:t>m GaN on Silicon HEMT</a:t>
            </a:r>
            <a:br>
              <a:rPr lang="en-GB" dirty="0"/>
            </a:br>
            <a:r>
              <a:rPr lang="en-GB" dirty="0"/>
              <a:t>Thermal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381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12x173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GaN on Silicon HEMT</a:t>
            </a:r>
            <a:br>
              <a:rPr lang="en-GB" sz="2000" dirty="0" smtClean="0"/>
            </a:br>
            <a:r>
              <a:rPr lang="en-GB" sz="2000" dirty="0" smtClean="0"/>
              <a:t>Thermal Simulation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014" y="1369982"/>
            <a:ext cx="4887102" cy="5114709"/>
            <a:chOff x="54014" y="1369982"/>
            <a:chExt cx="4887102" cy="5114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751" t="1706" r="10623" b="2849"/>
            <a:stretch/>
          </p:blipFill>
          <p:spPr>
            <a:xfrm>
              <a:off x="109057" y="1790947"/>
              <a:ext cx="3598877" cy="469374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014" y="1369982"/>
              <a:ext cx="48871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buFontTx/>
                <a:buNone/>
              </a:pPr>
              <a:r>
                <a:rPr lang="en-US" sz="2000" dirty="0" smtClean="0"/>
                <a:t>12x173</a:t>
              </a:r>
              <a:r>
                <a:rPr lang="en-US" sz="2000" dirty="0" smtClean="0">
                  <a:latin typeface="Symbol" panose="05050102010706020507" pitchFamily="18" charset="2"/>
                </a:rPr>
                <a:t>m</a:t>
              </a:r>
              <a:r>
                <a:rPr lang="en-US" sz="2000" dirty="0" smtClean="0"/>
                <a:t>m GaN on Si HEMT (50</a:t>
              </a:r>
              <a:r>
                <a:rPr lang="en-US" sz="2000" dirty="0">
                  <a:latin typeface="Symbol" panose="05050102010706020507" pitchFamily="18" charset="2"/>
                </a:rPr>
                <a:t>m</a:t>
              </a:r>
              <a:r>
                <a:rPr lang="en-US" sz="2000" dirty="0"/>
                <a:t>m </a:t>
              </a:r>
              <a:r>
                <a:rPr lang="en-US" sz="2000" dirty="0" smtClean="0"/>
                <a:t>thick)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084" y="3390433"/>
              <a:ext cx="20537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buFontTx/>
                <a:buNone/>
              </a:pPr>
              <a:r>
                <a:rPr lang="en-US" sz="2000" dirty="0" smtClean="0">
                  <a:solidFill>
                    <a:srgbClr val="FF0000"/>
                  </a:solidFill>
                </a:rPr>
                <a:t>52</a:t>
              </a:r>
              <a:r>
                <a:rPr lang="en-US" sz="2000" dirty="0" smtClean="0">
                  <a:solidFill>
                    <a:srgbClr val="FF0000"/>
                  </a:solidFill>
                  <a:latin typeface="Symbol" panose="05050102010706020507" pitchFamily="18" charset="2"/>
                </a:rPr>
                <a:t>m</a:t>
              </a:r>
              <a:r>
                <a:rPr lang="en-US" sz="2000" dirty="0" smtClean="0">
                  <a:solidFill>
                    <a:srgbClr val="FF0000"/>
                  </a:solidFill>
                </a:rPr>
                <a:t>m G2G pitch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1593907" y="4219662"/>
              <a:ext cx="889233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603694" y="4481119"/>
              <a:ext cx="889233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2004968" y="3877111"/>
              <a:ext cx="1398" cy="317384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>
              <a:off x="2013357" y="4474128"/>
              <a:ext cx="1398" cy="317384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45" name="Group 44"/>
          <p:cNvGrpSpPr/>
          <p:nvPr/>
        </p:nvGrpSpPr>
        <p:grpSpPr>
          <a:xfrm>
            <a:off x="4068861" y="1311259"/>
            <a:ext cx="4860267" cy="5441879"/>
            <a:chOff x="4068861" y="1311259"/>
            <a:chExt cx="4860267" cy="544187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/>
            <a:srcRect l="40276" t="13989" r="37247" b="5852"/>
            <a:stretch/>
          </p:blipFill>
          <p:spPr>
            <a:xfrm>
              <a:off x="6128161" y="1311259"/>
              <a:ext cx="2800967" cy="5441879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 bwMode="auto">
            <a:xfrm>
              <a:off x="4370778" y="2498311"/>
              <a:ext cx="998289" cy="69628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068861" y="2218733"/>
              <a:ext cx="1575091" cy="189822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  <a:cs typeface="+mn-cs"/>
                </a:rPr>
                <a:t>Thermal Model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830814" y="1362110"/>
            <a:ext cx="5036348" cy="5070261"/>
            <a:chOff x="3830814" y="1362110"/>
            <a:chExt cx="5036348" cy="5070261"/>
          </a:xfrm>
        </p:grpSpPr>
        <p:sp>
          <p:nvSpPr>
            <p:cNvPr id="17" name="Rectangle 16"/>
            <p:cNvSpPr/>
            <p:nvPr/>
          </p:nvSpPr>
          <p:spPr bwMode="auto">
            <a:xfrm>
              <a:off x="4453157" y="4118327"/>
              <a:ext cx="696287" cy="134224"/>
            </a:xfrm>
            <a:prstGeom prst="rect">
              <a:avLst/>
            </a:prstGeom>
            <a:solidFill>
              <a:schemeClr val="accent2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454555" y="4262338"/>
              <a:ext cx="696287" cy="57325"/>
            </a:xfrm>
            <a:prstGeom prst="rect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830814" y="4337839"/>
              <a:ext cx="2003886" cy="495924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C000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flipV="1">
              <a:off x="4894667" y="3584756"/>
              <a:ext cx="1307196" cy="509629"/>
            </a:xfrm>
            <a:prstGeom prst="straightConnector1">
              <a:avLst/>
            </a:prstGeom>
            <a:solidFill>
              <a:schemeClr val="accent2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ectangle 20"/>
            <p:cNvSpPr/>
            <p:nvPr/>
          </p:nvSpPr>
          <p:spPr bwMode="auto">
            <a:xfrm>
              <a:off x="6201863" y="3000903"/>
              <a:ext cx="1644242" cy="936486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203260" y="4025248"/>
              <a:ext cx="2210897" cy="889216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203261" y="5002323"/>
              <a:ext cx="2305574" cy="923288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V="1">
              <a:off x="5178078" y="4261391"/>
              <a:ext cx="1023785" cy="18329"/>
            </a:xfrm>
            <a:prstGeom prst="straightConnector1">
              <a:avLst/>
            </a:prstGeom>
            <a:solidFill>
              <a:schemeClr val="accent2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5615020" y="4843901"/>
              <a:ext cx="586843" cy="409545"/>
            </a:xfrm>
            <a:prstGeom prst="straightConnector1">
              <a:avLst/>
            </a:prstGeom>
            <a:solidFill>
              <a:schemeClr val="accent2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 bwMode="auto">
            <a:xfrm>
              <a:off x="4439483" y="3828917"/>
              <a:ext cx="709181" cy="24875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HEMT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4060272" y="4630817"/>
              <a:ext cx="1577844" cy="219635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AC360 package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4421629" y="4336583"/>
              <a:ext cx="782394" cy="21440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solder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404465" y="3382790"/>
              <a:ext cx="693310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50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7745425" y="4411391"/>
              <a:ext cx="763410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12.5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7569845" y="5577181"/>
              <a:ext cx="844312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1524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7610703" y="6145196"/>
              <a:ext cx="803453" cy="287175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25,80</a:t>
              </a:r>
              <a:r>
                <a:rPr lang="en-US" baseline="30000" dirty="0" smtClean="0">
                  <a:solidFill>
                    <a:srgbClr val="00243E"/>
                  </a:solidFill>
                  <a:latin typeface="Arial"/>
                </a:rPr>
                <a:t>o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C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7182767" y="1362110"/>
              <a:ext cx="1684395" cy="269642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err="1" smtClean="0">
                  <a:solidFill>
                    <a:srgbClr val="00243E"/>
                  </a:solidFill>
                  <a:latin typeface="Arial"/>
                </a:rPr>
                <a:t>Pdiss</a:t>
              </a:r>
              <a:r>
                <a:rPr lang="en-US" dirty="0">
                  <a:solidFill>
                    <a:srgbClr val="00243E"/>
                  </a:solidFill>
                  <a:latin typeface="Arial"/>
                </a:rPr>
                <a:t> 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2-4W/mm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6239563" y="2585000"/>
              <a:ext cx="299960" cy="34300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err="1" smtClean="0">
                  <a:solidFill>
                    <a:srgbClr val="00243E"/>
                  </a:solidFill>
                  <a:latin typeface="Arial"/>
                </a:rPr>
                <a:t>T</a:t>
              </a:r>
              <a:r>
                <a:rPr lang="en-US" baseline="-25000" dirty="0" err="1" smtClean="0">
                  <a:solidFill>
                    <a:srgbClr val="00243E"/>
                  </a:solidFill>
                  <a:latin typeface="Arial"/>
                </a:rPr>
                <a:t>j</a:t>
              </a:r>
              <a:endParaRPr lang="en-US" baseline="-25000" dirty="0" smtClean="0">
                <a:solidFill>
                  <a:srgbClr val="00243E"/>
                </a:solidFill>
                <a:latin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657290" y="4121123"/>
              <a:ext cx="237377" cy="45719"/>
            </a:xfrm>
            <a:prstGeom prst="rect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4055146" y="4064411"/>
              <a:ext cx="389312" cy="204861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  <a:cs typeface="+mn-cs"/>
                </a:rPr>
                <a:t>die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3996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47" y="1456603"/>
            <a:ext cx="6914033" cy="47698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r>
              <a:rPr lang="en-GB" sz="2000" dirty="0"/>
              <a:t>12x173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GaN on Silicon HEMT</a:t>
            </a:r>
            <a:br>
              <a:rPr lang="en-GB" sz="2000" dirty="0"/>
            </a:br>
            <a:r>
              <a:rPr lang="en-GB" sz="2000" dirty="0"/>
              <a:t>Thermal </a:t>
            </a:r>
            <a:r>
              <a:rPr lang="en-GB" sz="2000" dirty="0" smtClean="0"/>
              <a:t>Simulation (25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197915" y="1892833"/>
            <a:ext cx="2533476" cy="623865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l">
              <a:spcBef>
                <a:spcPts val="900"/>
              </a:spcBef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New Model Simulation</a:t>
            </a:r>
          </a:p>
          <a:p>
            <a:pPr algn="l">
              <a:spcBef>
                <a:spcPts val="900"/>
              </a:spcBef>
            </a:pPr>
            <a:r>
              <a:rPr lang="en-US" dirty="0" err="1" smtClean="0">
                <a:solidFill>
                  <a:srgbClr val="0070C0"/>
                </a:solidFill>
                <a:latin typeface="Symbol" panose="05050102010706020507" pitchFamily="18" charset="2"/>
              </a:rPr>
              <a:t>m</a:t>
            </a:r>
            <a:r>
              <a:rPr lang="en-US" dirty="0" err="1" smtClean="0">
                <a:solidFill>
                  <a:srgbClr val="0070C0"/>
                </a:solidFill>
                <a:latin typeface="+mn-lt"/>
              </a:rPr>
              <a:t>Raman</a:t>
            </a:r>
            <a:r>
              <a:rPr lang="en-US" dirty="0" smtClean="0">
                <a:solidFill>
                  <a:srgbClr val="0070C0"/>
                </a:solidFill>
                <a:latin typeface="+mn-lt"/>
              </a:rPr>
              <a:t> Measurements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387" y="4252803"/>
            <a:ext cx="3474028" cy="80021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/>
              <a:t>Micro Raman Measurements</a:t>
            </a:r>
          </a:p>
          <a:p>
            <a:pPr algn="ctr">
              <a:buFontTx/>
              <a:buNone/>
            </a:pPr>
            <a:r>
              <a:rPr lang="en-US" sz="2000" dirty="0"/>
              <a:t>f</a:t>
            </a:r>
            <a:r>
              <a:rPr lang="en-US" sz="2000" dirty="0" smtClean="0"/>
              <a:t>rom University of Bristol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97793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49" y="1456605"/>
            <a:ext cx="6914033" cy="47698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r>
              <a:rPr lang="en-GB" sz="2000" dirty="0"/>
              <a:t>12x173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GaN on Silicon HEMT</a:t>
            </a:r>
            <a:br>
              <a:rPr lang="en-GB" sz="2000" dirty="0"/>
            </a:br>
            <a:r>
              <a:rPr lang="en-GB" sz="2000" dirty="0"/>
              <a:t>Thermal </a:t>
            </a:r>
            <a:r>
              <a:rPr lang="en-GB" sz="2000" dirty="0" smtClean="0"/>
              <a:t>Simulation (80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197915" y="1892833"/>
            <a:ext cx="2533476" cy="623865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l">
              <a:spcBef>
                <a:spcPts val="900"/>
              </a:spcBef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New Model Simulation</a:t>
            </a:r>
          </a:p>
          <a:p>
            <a:pPr algn="l">
              <a:spcBef>
                <a:spcPts val="900"/>
              </a:spcBef>
            </a:pPr>
            <a:r>
              <a:rPr lang="en-US" dirty="0" err="1" smtClean="0">
                <a:solidFill>
                  <a:srgbClr val="0070C0"/>
                </a:solidFill>
                <a:latin typeface="Symbol" panose="05050102010706020507" pitchFamily="18" charset="2"/>
              </a:rPr>
              <a:t>m</a:t>
            </a:r>
            <a:r>
              <a:rPr lang="en-US" dirty="0" err="1" smtClean="0">
                <a:solidFill>
                  <a:srgbClr val="0070C0"/>
                </a:solidFill>
                <a:latin typeface="+mn-lt"/>
              </a:rPr>
              <a:t>Raman</a:t>
            </a:r>
            <a:r>
              <a:rPr lang="en-US" dirty="0" smtClean="0">
                <a:solidFill>
                  <a:srgbClr val="0070C0"/>
                </a:solidFill>
                <a:latin typeface="+mn-lt"/>
              </a:rPr>
              <a:t> Measurements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0387" y="4252803"/>
            <a:ext cx="3474028" cy="80021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/>
              <a:t>Micro Raman Measurements</a:t>
            </a:r>
          </a:p>
          <a:p>
            <a:pPr algn="ctr">
              <a:buFontTx/>
              <a:buNone/>
            </a:pPr>
            <a:r>
              <a:rPr lang="en-US" sz="2000" dirty="0"/>
              <a:t>f</a:t>
            </a:r>
            <a:r>
              <a:rPr lang="en-US" sz="2000" dirty="0" smtClean="0"/>
              <a:t>rom University of Bristol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28083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554" y="1920239"/>
            <a:ext cx="7315200" cy="1435357"/>
          </a:xfrm>
        </p:spPr>
        <p:txBody>
          <a:bodyPr/>
          <a:lstStyle/>
          <a:p>
            <a:r>
              <a:rPr lang="en-US" dirty="0"/>
              <a:t>Thermal transient simulation of 8x125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m GaN on Silicon HEMT vs </a:t>
            </a:r>
            <a:r>
              <a:rPr lang="en-US" dirty="0" smtClean="0"/>
              <a:t>gate </a:t>
            </a:r>
            <a:r>
              <a:rPr lang="en-US" dirty="0"/>
              <a:t>resistance thermometry </a:t>
            </a:r>
            <a:r>
              <a:rPr lang="en-US" dirty="0" smtClean="0"/>
              <a:t>measurements example</a:t>
            </a:r>
            <a:br>
              <a:rPr lang="en-US" dirty="0" smtClean="0"/>
            </a:br>
            <a:r>
              <a:rPr lang="en-US" dirty="0" smtClean="0"/>
              <a:t>(under pulsed conditions)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231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example demonstrates the new thermal network model under dynamic thermal conditions.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3358" y="227006"/>
            <a:ext cx="6994729" cy="640080"/>
          </a:xfrm>
        </p:spPr>
        <p:txBody>
          <a:bodyPr/>
          <a:lstStyle/>
          <a:p>
            <a:r>
              <a:rPr lang="en-AU" dirty="0"/>
              <a:t>Transient Gate Resistance Thermometry</a:t>
            </a:r>
            <a:br>
              <a:rPr lang="en-AU" dirty="0"/>
            </a:br>
            <a:r>
              <a:rPr lang="en-AU" dirty="0"/>
              <a:t>8x125µm GaN on Si HEMT (T</a:t>
            </a:r>
            <a:r>
              <a:rPr lang="en-AU" baseline="-25000" dirty="0"/>
              <a:t>a</a:t>
            </a:r>
            <a:r>
              <a:rPr lang="en-AU" dirty="0"/>
              <a:t>=85°C)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75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Network </a:t>
            </a:r>
            <a:r>
              <a:rPr lang="en-US" dirty="0" smtClean="0"/>
              <a:t>Model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715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3358" y="227006"/>
            <a:ext cx="6894061" cy="640080"/>
          </a:xfrm>
        </p:spPr>
        <p:txBody>
          <a:bodyPr/>
          <a:lstStyle/>
          <a:p>
            <a:r>
              <a:rPr lang="en-AU" dirty="0" smtClean="0"/>
              <a:t>Transient </a:t>
            </a:r>
            <a:r>
              <a:rPr lang="en-AU" dirty="0"/>
              <a:t>Gate R</a:t>
            </a:r>
            <a:r>
              <a:rPr lang="en-AU" dirty="0" smtClean="0"/>
              <a:t>esistance Thermometry</a:t>
            </a:r>
            <a:br>
              <a:rPr lang="en-AU" dirty="0" smtClean="0"/>
            </a:br>
            <a:r>
              <a:rPr lang="en-AU" dirty="0" smtClean="0"/>
              <a:t>8x125µm GaN on Si HEMT (T</a:t>
            </a:r>
            <a:r>
              <a:rPr lang="en-AU" baseline="-25000" dirty="0" smtClean="0"/>
              <a:t>a</a:t>
            </a:r>
            <a:r>
              <a:rPr lang="en-AU" dirty="0" smtClean="0"/>
              <a:t>=85°C)</a:t>
            </a:r>
            <a:endParaRPr lang="en-GB" dirty="0"/>
          </a:p>
        </p:txBody>
      </p:sp>
      <p:grpSp>
        <p:nvGrpSpPr>
          <p:cNvPr id="47" name="Group 46"/>
          <p:cNvGrpSpPr/>
          <p:nvPr/>
        </p:nvGrpSpPr>
        <p:grpSpPr>
          <a:xfrm>
            <a:off x="67332" y="2413210"/>
            <a:ext cx="2238172" cy="2787965"/>
            <a:chOff x="67332" y="2413210"/>
            <a:chExt cx="2238172" cy="2787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307" t="4110"/>
            <a:stretch/>
          </p:blipFill>
          <p:spPr>
            <a:xfrm>
              <a:off x="150119" y="3095539"/>
              <a:ext cx="2083146" cy="210563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 bwMode="auto">
            <a:xfrm>
              <a:off x="67332" y="2413210"/>
              <a:ext cx="2238172" cy="677486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sz="1200" dirty="0" smtClean="0">
                  <a:solidFill>
                    <a:srgbClr val="00243E"/>
                  </a:solidFill>
                  <a:latin typeface="Arial"/>
                </a:rPr>
                <a:t>8x125</a:t>
              </a:r>
              <a:r>
                <a:rPr lang="en-US" sz="1200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sz="1200" dirty="0" smtClean="0">
                  <a:solidFill>
                    <a:srgbClr val="00243E"/>
                  </a:solidFill>
                  <a:latin typeface="Arial"/>
                </a:rPr>
                <a:t>m GaN on Si HEMT</a:t>
              </a:r>
            </a:p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sz="1200" dirty="0" smtClean="0">
                  <a:solidFill>
                    <a:srgbClr val="00243E"/>
                  </a:solidFill>
                  <a:latin typeface="Arial"/>
                </a:rPr>
                <a:t>(50</a:t>
              </a:r>
              <a:r>
                <a:rPr lang="en-US" sz="1200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sz="1200" dirty="0" smtClean="0">
                  <a:solidFill>
                    <a:srgbClr val="00243E"/>
                  </a:solidFill>
                  <a:latin typeface="Arial"/>
                </a:rPr>
                <a:t>m thick die 60</a:t>
              </a:r>
              <a:r>
                <a:rPr lang="en-US" sz="1200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sz="1200" dirty="0" smtClean="0">
                  <a:solidFill>
                    <a:srgbClr val="00243E"/>
                  </a:solidFill>
                  <a:latin typeface="Arial"/>
                </a:rPr>
                <a:t>m G2G)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77743" y="1275127"/>
            <a:ext cx="6692935" cy="5276888"/>
            <a:chOff x="2377743" y="1275127"/>
            <a:chExt cx="6692935" cy="52768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16923" t="15324" r="22308" b="5451"/>
            <a:stretch/>
          </p:blipFill>
          <p:spPr>
            <a:xfrm>
              <a:off x="2377743" y="1275127"/>
              <a:ext cx="6692935" cy="527688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2555622" y="6141729"/>
              <a:ext cx="3050930" cy="237138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  <a:cs typeface="+mn-cs"/>
                </a:rPr>
                <a:t>GaN on Si Thermal Model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3909268" y="4236441"/>
              <a:ext cx="696287" cy="134224"/>
            </a:xfrm>
            <a:prstGeom prst="rect">
              <a:avLst/>
            </a:prstGeom>
            <a:solidFill>
              <a:schemeClr val="accent2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910666" y="4380452"/>
              <a:ext cx="696287" cy="57325"/>
            </a:xfrm>
            <a:prstGeom prst="rect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088544" y="4455952"/>
              <a:ext cx="2372688" cy="8457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C000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flipV="1">
              <a:off x="4350778" y="3503814"/>
              <a:ext cx="1786335" cy="708686"/>
            </a:xfrm>
            <a:prstGeom prst="straightConnector1">
              <a:avLst/>
            </a:prstGeom>
            <a:solidFill>
              <a:schemeClr val="accent2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ectangle 20"/>
            <p:cNvSpPr/>
            <p:nvPr/>
          </p:nvSpPr>
          <p:spPr bwMode="auto">
            <a:xfrm>
              <a:off x="6191074" y="3003258"/>
              <a:ext cx="2416899" cy="822121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192472" y="3877113"/>
              <a:ext cx="2415501" cy="836700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192473" y="4761397"/>
              <a:ext cx="2415500" cy="958472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V="1">
              <a:off x="4634189" y="4370637"/>
              <a:ext cx="1519118" cy="27197"/>
            </a:xfrm>
            <a:prstGeom prst="straightConnector1">
              <a:avLst/>
            </a:prstGeom>
            <a:solidFill>
              <a:schemeClr val="accent2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5489866" y="4887232"/>
              <a:ext cx="663441" cy="209048"/>
            </a:xfrm>
            <a:prstGeom prst="straightConnector1">
              <a:avLst/>
            </a:prstGeom>
            <a:solidFill>
              <a:schemeClr val="accent2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/>
            <p:cNvSpPr txBox="1"/>
            <p:nvPr/>
          </p:nvSpPr>
          <p:spPr bwMode="auto">
            <a:xfrm>
              <a:off x="3895594" y="3947031"/>
              <a:ext cx="709181" cy="24875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HEMT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3676724" y="4842039"/>
              <a:ext cx="1348108" cy="254241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>
                  <a:solidFill>
                    <a:srgbClr val="00243E"/>
                  </a:solidFill>
                  <a:latin typeface="Arial"/>
                </a:rPr>
                <a:t>c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  <a:cs typeface="+mn-cs"/>
                </a:rPr>
                <a:t>opper block</a:t>
              </a: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3877740" y="4454697"/>
              <a:ext cx="782394" cy="21440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solder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7808926" y="3458315"/>
              <a:ext cx="693310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50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 bwMode="auto">
            <a:xfrm>
              <a:off x="7738826" y="4341070"/>
              <a:ext cx="763410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12.5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7657924" y="5341481"/>
              <a:ext cx="844312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1600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m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7444970" y="5943008"/>
              <a:ext cx="596808" cy="287175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85</a:t>
              </a:r>
              <a:r>
                <a:rPr lang="en-US" baseline="30000" dirty="0" smtClean="0">
                  <a:solidFill>
                    <a:srgbClr val="00243E"/>
                  </a:solidFill>
                  <a:latin typeface="Arial"/>
                </a:rPr>
                <a:t>o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C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377743" y="2203135"/>
              <a:ext cx="2788780" cy="1453012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7326588" y="1391086"/>
              <a:ext cx="1523797" cy="269642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err="1" smtClean="0">
                  <a:solidFill>
                    <a:srgbClr val="00243E"/>
                  </a:solidFill>
                  <a:latin typeface="Arial"/>
                </a:rPr>
                <a:t>Pdiss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 (pulsed)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3059910" y="5054306"/>
              <a:ext cx="596808" cy="287175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85</a:t>
              </a:r>
              <a:r>
                <a:rPr lang="en-US" baseline="30000" dirty="0" smtClean="0">
                  <a:solidFill>
                    <a:srgbClr val="00243E"/>
                  </a:solidFill>
                  <a:latin typeface="Arial"/>
                </a:rPr>
                <a:t>o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C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 bwMode="auto">
            <a:xfrm>
              <a:off x="3267687" y="1477399"/>
              <a:ext cx="1943325" cy="632537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GRT measurement</a:t>
              </a:r>
            </a:p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response time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4401273" y="2277647"/>
              <a:ext cx="693310" cy="26057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0.2</a:t>
              </a:r>
              <a:r>
                <a:rPr lang="en-US" dirty="0" smtClean="0">
                  <a:solidFill>
                    <a:srgbClr val="00243E"/>
                  </a:solidFill>
                  <a:latin typeface="Symbol" panose="05050102010706020507" pitchFamily="18" charset="2"/>
                </a:rPr>
                <a:t>m</a:t>
              </a:r>
              <a:r>
                <a:rPr lang="en-US" dirty="0" smtClean="0">
                  <a:solidFill>
                    <a:srgbClr val="00243E"/>
                  </a:solidFill>
                  <a:latin typeface="Arial"/>
                </a:rPr>
                <a:t>S</a:t>
              </a:r>
              <a:endParaRPr lang="en-US" dirty="0" smtClean="0">
                <a:solidFill>
                  <a:srgbClr val="00243E"/>
                </a:solidFill>
                <a:latin typeface="Arial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2435434" y="1606999"/>
              <a:ext cx="654393" cy="34300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err="1" smtClean="0">
                  <a:solidFill>
                    <a:srgbClr val="00243E"/>
                  </a:solidFill>
                  <a:latin typeface="Arial"/>
                </a:rPr>
                <a:t>T</a:t>
              </a:r>
              <a:r>
                <a:rPr lang="en-US" baseline="-25000" dirty="0" err="1" smtClean="0">
                  <a:solidFill>
                    <a:srgbClr val="00243E"/>
                  </a:solidFill>
                  <a:latin typeface="Arial"/>
                </a:rPr>
                <a:t>j_GRT</a:t>
              </a:r>
              <a:endParaRPr lang="en-US" baseline="-25000" dirty="0" smtClean="0">
                <a:solidFill>
                  <a:srgbClr val="00243E"/>
                </a:solidFill>
                <a:latin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6059363" y="2241709"/>
              <a:ext cx="299960" cy="343001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err="1" smtClean="0">
                  <a:solidFill>
                    <a:srgbClr val="00243E"/>
                  </a:solidFill>
                  <a:latin typeface="Arial"/>
                </a:rPr>
                <a:t>T</a:t>
              </a:r>
              <a:r>
                <a:rPr lang="en-US" baseline="-25000" dirty="0" err="1" smtClean="0">
                  <a:solidFill>
                    <a:srgbClr val="00243E"/>
                  </a:solidFill>
                  <a:latin typeface="Arial"/>
                </a:rPr>
                <a:t>j</a:t>
              </a:r>
              <a:endParaRPr lang="en-US" baseline="-25000" dirty="0" smtClean="0">
                <a:solidFill>
                  <a:srgbClr val="00243E"/>
                </a:solidFill>
                <a:latin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113401" y="4239237"/>
              <a:ext cx="237377" cy="45719"/>
            </a:xfrm>
            <a:prstGeom prst="rect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2451531" y="4146220"/>
              <a:ext cx="1371824" cy="25161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buFontTx/>
                <a:buNone/>
              </a:pPr>
              <a:r>
                <a:rPr lang="en-US" dirty="0" smtClean="0">
                  <a:solidFill>
                    <a:srgbClr val="00243E"/>
                  </a:solidFill>
                  <a:latin typeface="Arial"/>
                  <a:cs typeface="+mn-cs"/>
                </a:rPr>
                <a:t>GaN on Si die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1124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836" y="1380647"/>
            <a:ext cx="3249924" cy="259613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726"/>
          <a:stretch/>
        </p:blipFill>
        <p:spPr>
          <a:xfrm>
            <a:off x="329649" y="4130935"/>
            <a:ext cx="3059111" cy="23396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308" y="230329"/>
            <a:ext cx="6832876" cy="671801"/>
          </a:xfrm>
        </p:spPr>
        <p:txBody>
          <a:bodyPr/>
          <a:lstStyle/>
          <a:p>
            <a:r>
              <a:rPr lang="en-AU" dirty="0"/>
              <a:t>Transient Gate Resistance Thermometry</a:t>
            </a:r>
            <a:br>
              <a:rPr lang="en-AU" dirty="0"/>
            </a:br>
            <a:r>
              <a:rPr lang="en-AU" dirty="0" smtClean="0"/>
              <a:t>8x125µm </a:t>
            </a:r>
            <a:r>
              <a:rPr lang="en-AU" dirty="0"/>
              <a:t>GaN on Si HEMT (T</a:t>
            </a:r>
            <a:r>
              <a:rPr lang="en-AU" baseline="-25000" dirty="0"/>
              <a:t>a</a:t>
            </a:r>
            <a:r>
              <a:rPr lang="en-AU" dirty="0"/>
              <a:t>=85°C)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307" t="4110"/>
          <a:stretch/>
        </p:blipFill>
        <p:spPr>
          <a:xfrm>
            <a:off x="3401001" y="2864852"/>
            <a:ext cx="1991351" cy="2012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729751" y="1368722"/>
            <a:ext cx="2258905" cy="248733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>
              <a:spcBef>
                <a:spcPts val="900"/>
              </a:spcBef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GRT Measured Data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82375" y="5143908"/>
            <a:ext cx="1711159" cy="263325"/>
          </a:xfrm>
          <a:prstGeom prst="rect">
            <a:avLst/>
          </a:prstGeom>
          <a:solidFill>
            <a:schemeClr val="bg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>
              <a:spcBef>
                <a:spcPts val="900"/>
              </a:spcBef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Measured </a:t>
            </a:r>
            <a:r>
              <a:rPr lang="en-US" dirty="0" err="1" smtClean="0">
                <a:solidFill>
                  <a:schemeClr val="tx2"/>
                </a:solidFill>
                <a:latin typeface="+mn-lt"/>
              </a:rPr>
              <a:t>Pdiss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92352" y="1320801"/>
            <a:ext cx="3206908" cy="5174817"/>
            <a:chOff x="5392352" y="1320801"/>
            <a:chExt cx="3206908" cy="51748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8815" y="4130935"/>
              <a:ext cx="3066509" cy="236468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352" y="1547312"/>
              <a:ext cx="3131904" cy="247583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TextBox 4"/>
            <p:cNvSpPr txBox="1"/>
            <p:nvPr/>
          </p:nvSpPr>
          <p:spPr bwMode="auto">
            <a:xfrm>
              <a:off x="5548330" y="1320801"/>
              <a:ext cx="3050930" cy="23713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GaN on Si Thermal Model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6300132" y="5136976"/>
              <a:ext cx="1837189" cy="263325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Model </a:t>
              </a: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Pdiss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 Input</a:t>
              </a:r>
            </a:p>
          </p:txBody>
        </p:sp>
      </p:grpSp>
      <p:sp>
        <p:nvSpPr>
          <p:cNvPr id="8" name="TextBox 7"/>
          <p:cNvSpPr txBox="1"/>
          <p:nvPr/>
        </p:nvSpPr>
        <p:spPr bwMode="auto">
          <a:xfrm>
            <a:off x="3192237" y="1768677"/>
            <a:ext cx="2335301" cy="9396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>
              <a:spcBef>
                <a:spcPts val="900"/>
              </a:spcBef>
            </a:pPr>
            <a:r>
              <a:rPr lang="en-AU" sz="1600" dirty="0" smtClean="0">
                <a:solidFill>
                  <a:schemeClr val="tx2"/>
                </a:solidFill>
                <a:latin typeface="+mn-lt"/>
              </a:rPr>
              <a:t>Gate temperature vs. time and corresponding channel power dissipations</a:t>
            </a:r>
            <a:endParaRPr lang="en-GB" sz="16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46118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presented a new thermal network model for GaN HEMTs (that is equally adaptable to any other semiconductor technology).</a:t>
            </a:r>
          </a:p>
          <a:p>
            <a:r>
              <a:rPr lang="en-US" dirty="0" smtClean="0"/>
              <a:t>The model is based on fundamental physical and thermal material properties, easy to use, scalable, accurate, fast, and runs within our standard circuit design tools.</a:t>
            </a:r>
          </a:p>
          <a:p>
            <a:r>
              <a:rPr lang="en-US" dirty="0" smtClean="0"/>
              <a:t>I showed two examples using the model that demonstrate accuracy under both static and dynamic thermal environments.</a:t>
            </a:r>
          </a:p>
          <a:p>
            <a:r>
              <a:rPr lang="en-US" dirty="0" smtClean="0"/>
              <a:t>The model is available in our GaN on Silicon design kits for use with the “Jackal” GaN HEMT model in both AWR &amp; ADS. </a:t>
            </a:r>
          </a:p>
          <a:p>
            <a:r>
              <a:rPr lang="en-US" dirty="0" smtClean="0"/>
              <a:t>Thanks for your attention!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4506" y="5223578"/>
            <a:ext cx="3993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Questions?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86791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247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71" t="13115" r="53895" b="4390"/>
          <a:stretch/>
        </p:blipFill>
        <p:spPr>
          <a:xfrm>
            <a:off x="246185" y="861647"/>
            <a:ext cx="4268298" cy="592601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Thermal Network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565" t="14052" r="23627" b="6359"/>
          <a:stretch/>
        </p:blipFill>
        <p:spPr>
          <a:xfrm>
            <a:off x="1995854" y="2013438"/>
            <a:ext cx="4848575" cy="47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864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325" t="18777" r="7476" b="9085"/>
          <a:stretch/>
        </p:blipFill>
        <p:spPr>
          <a:xfrm>
            <a:off x="394398" y="2382691"/>
            <a:ext cx="8313656" cy="4412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6" y="841812"/>
            <a:ext cx="7055187" cy="146685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Thermal Cell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91909" y="2527864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784" y="4786034"/>
            <a:ext cx="4955008" cy="7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25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593" t="14053" r="11319" b="6723"/>
          <a:stretch/>
        </p:blipFill>
        <p:spPr>
          <a:xfrm>
            <a:off x="218114" y="906048"/>
            <a:ext cx="8755781" cy="581939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Silicon Thermal Cell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2870" y="1286294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064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Silicon Thermal Cell Model (fit versus NIST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7" y="1705707"/>
            <a:ext cx="4346922" cy="3654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66" y="1705707"/>
            <a:ext cx="4346922" cy="3654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930" y="1161991"/>
            <a:ext cx="370646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Silicon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8779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Silicon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188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Gold Thermal Cell Model (specific heat capacity only)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31" t="36781" r="6751" b="29358"/>
          <a:stretch/>
        </p:blipFill>
        <p:spPr>
          <a:xfrm>
            <a:off x="35825" y="2031023"/>
            <a:ext cx="9084606" cy="22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22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75" y="1034654"/>
            <a:ext cx="6574532" cy="552724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Gold </a:t>
            </a:r>
            <a:r>
              <a:rPr lang="en-GB" sz="2000" dirty="0"/>
              <a:t>Thermal Cell Model (fit versus NIST Data)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3099227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>
          <a:xfrm>
            <a:off x="412751" y="1202947"/>
            <a:ext cx="8316912" cy="5072018"/>
          </a:xfrm>
        </p:spPr>
        <p:txBody>
          <a:bodyPr/>
          <a:lstStyle/>
          <a:p>
            <a:r>
              <a:rPr lang="en-US" dirty="0" smtClean="0"/>
              <a:t>A thermal network model is an electrical equivalent circuit that converts instantaneous dissipated power (heat) in a component (transistor) into an instantaneous temperature.  Instantaneous temperature is required as an input for accurate GaN HEMT circuit models. </a:t>
            </a:r>
          </a:p>
          <a:p>
            <a:r>
              <a:rPr lang="en-US" dirty="0" smtClean="0"/>
              <a:t>The </a:t>
            </a:r>
            <a:r>
              <a:rPr lang="en-US" dirty="0"/>
              <a:t>thermal network model </a:t>
            </a:r>
            <a:r>
              <a:rPr lang="en-US" dirty="0" smtClean="0"/>
              <a:t>is an </a:t>
            </a:r>
            <a:r>
              <a:rPr lang="en-US" dirty="0"/>
              <a:t>electrical </a:t>
            </a:r>
            <a:r>
              <a:rPr lang="en-US" dirty="0" smtClean="0"/>
              <a:t>circuit “analog” of the heat flow equations bounded by the physical component’s mechanical construction and </a:t>
            </a:r>
            <a:r>
              <a:rPr lang="en-US" dirty="0"/>
              <a:t>thermal properties </a:t>
            </a:r>
            <a:r>
              <a:rPr lang="en-US" dirty="0" smtClean="0"/>
              <a:t>of the materials used.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Given a thermal heat source (</a:t>
            </a:r>
            <a:r>
              <a:rPr lang="en-US" dirty="0" err="1" smtClean="0"/>
              <a:t>Pdiss</a:t>
            </a:r>
            <a:r>
              <a:rPr lang="en-US" dirty="0" smtClean="0"/>
              <a:t>), the thermal network response returns voltage (i.e. temperature at the heat source).</a:t>
            </a:r>
            <a:endParaRPr lang="en-US" dirty="0"/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T</a:t>
            </a:r>
            <a:r>
              <a:rPr lang="en-US" dirty="0" smtClean="0"/>
              <a:t>hermal Network Model?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05405" y="3594681"/>
            <a:ext cx="8669690" cy="2075767"/>
            <a:chOff x="305405" y="3594681"/>
            <a:chExt cx="8669690" cy="20757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3560" r="6869"/>
            <a:stretch/>
          </p:blipFill>
          <p:spPr>
            <a:xfrm>
              <a:off x="305405" y="3993159"/>
              <a:ext cx="8669690" cy="167728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Rectangle 2"/>
            <p:cNvSpPr/>
            <p:nvPr/>
          </p:nvSpPr>
          <p:spPr bwMode="auto">
            <a:xfrm>
              <a:off x="1862356" y="3967992"/>
              <a:ext cx="1887523" cy="1677289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751279" y="3969390"/>
              <a:ext cx="1887523" cy="1677289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40202" y="3970788"/>
              <a:ext cx="1887523" cy="1677289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05405" y="3969390"/>
              <a:ext cx="1558347" cy="1677289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520736" y="3972186"/>
              <a:ext cx="1454359" cy="1677289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412750" y="3594681"/>
              <a:ext cx="1332160" cy="2726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Heat Source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306574" y="3594681"/>
              <a:ext cx="1057411" cy="2726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Substrate</a:t>
              </a: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4170329" y="3594681"/>
              <a:ext cx="1057411" cy="2726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Die Attach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6034084" y="3594681"/>
              <a:ext cx="1057411" cy="2726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Package</a:t>
              </a: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7713281" y="3594681"/>
              <a:ext cx="1057411" cy="2726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Baseplate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515633" y="4009503"/>
              <a:ext cx="1243841" cy="25782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Temperature</a:t>
              </a: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829986" y="4295227"/>
              <a:ext cx="687780" cy="254435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(volts)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7430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9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9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9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97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AuSn</a:t>
            </a:r>
            <a:r>
              <a:rPr lang="en-GB" sz="2000" dirty="0" smtClean="0"/>
              <a:t> Solder Thermal Network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58" t="18536" r="7614" b="9894"/>
          <a:stretch/>
        </p:blipFill>
        <p:spPr>
          <a:xfrm>
            <a:off x="788622" y="3226849"/>
            <a:ext cx="7592037" cy="3565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184" t="28135" r="7247" b="26228"/>
          <a:stretch/>
        </p:blipFill>
        <p:spPr>
          <a:xfrm>
            <a:off x="788622" y="864066"/>
            <a:ext cx="7550092" cy="2273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5646" y="3355596"/>
            <a:ext cx="14830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229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16" t="16347" r="13441" b="7030"/>
          <a:stretch/>
        </p:blipFill>
        <p:spPr>
          <a:xfrm>
            <a:off x="595619" y="1573111"/>
            <a:ext cx="8169934" cy="4827689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AuSn</a:t>
            </a:r>
            <a:r>
              <a:rPr lang="en-GB" sz="2000" dirty="0" smtClean="0"/>
              <a:t> Solder Thermal Cell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9419" y="117300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4983" y="1771357"/>
            <a:ext cx="36711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FF0000"/>
                </a:solidFill>
              </a:rPr>
              <a:t>ixed vs temp </a:t>
            </a:r>
            <a:r>
              <a:rPr lang="en-US" sz="2000" dirty="0" err="1" smtClean="0">
                <a:solidFill>
                  <a:srgbClr val="FF0000"/>
                </a:solidFill>
              </a:rPr>
              <a:t>Kth</a:t>
            </a:r>
            <a:r>
              <a:rPr lang="en-US" sz="2000" dirty="0" smtClean="0">
                <a:solidFill>
                  <a:srgbClr val="FF0000"/>
                </a:solidFill>
              </a:rPr>
              <a:t> = 57 W/m-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2000" dirty="0" err="1" smtClean="0">
                <a:solidFill>
                  <a:srgbClr val="FF0000"/>
                </a:solidFill>
              </a:rPr>
              <a:t>K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9066" y="3087612"/>
            <a:ext cx="216277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FF0000"/>
                </a:solidFill>
              </a:rPr>
              <a:t>ixed vs temp </a:t>
            </a:r>
            <a:r>
              <a:rPr lang="en-US" sz="2000" dirty="0" err="1" smtClean="0">
                <a:solidFill>
                  <a:srgbClr val="FF0000"/>
                </a:solidFill>
              </a:rPr>
              <a:t>Cth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6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14" y="2752245"/>
            <a:ext cx="5377307" cy="410575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P253 Package Thermal Network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74" t="29210" r="2905" b="24761"/>
          <a:stretch/>
        </p:blipFill>
        <p:spPr>
          <a:xfrm>
            <a:off x="1426129" y="889233"/>
            <a:ext cx="6367244" cy="18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67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505" t="13989" r="30551" b="4337"/>
          <a:stretch/>
        </p:blipFill>
        <p:spPr>
          <a:xfrm>
            <a:off x="2734812" y="947956"/>
            <a:ext cx="4471333" cy="586107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/>
              <a:t>P253 Package Thermal </a:t>
            </a:r>
            <a:r>
              <a:rPr lang="en-GB" sz="2000" dirty="0" smtClean="0"/>
              <a:t>Network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9832" y="981512"/>
            <a:ext cx="14830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42532" y="1468073"/>
            <a:ext cx="1199626" cy="1551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43930" y="3021436"/>
            <a:ext cx="1199626" cy="1551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5328" y="4574799"/>
            <a:ext cx="1199626" cy="1551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9407" y="1951721"/>
            <a:ext cx="103906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Copper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508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2963" y="3461603"/>
            <a:ext cx="97334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Moly</a:t>
            </a:r>
          </a:p>
          <a:p>
            <a:pPr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508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805" y="5006715"/>
            <a:ext cx="102624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Copper</a:t>
            </a:r>
          </a:p>
          <a:p>
            <a:pPr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508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9535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092" t="14760" r="11193" b="6933"/>
          <a:stretch/>
        </p:blipFill>
        <p:spPr>
          <a:xfrm>
            <a:off x="301150" y="1222231"/>
            <a:ext cx="8566981" cy="531862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Copper </a:t>
            </a:r>
            <a:r>
              <a:rPr lang="en-GB" sz="2000" dirty="0"/>
              <a:t>Thermal </a:t>
            </a:r>
            <a:r>
              <a:rPr lang="en-GB" sz="2000" dirty="0" smtClean="0"/>
              <a:t>Cell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5509" y="1384183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975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66" y="1704924"/>
            <a:ext cx="4346922" cy="3654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8" y="1705707"/>
            <a:ext cx="4345991" cy="365369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Copper Thermal Cell Model (fit versus NIST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30" y="1161991"/>
            <a:ext cx="37898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Copper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96134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Copper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4929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92" t="18536" r="2477" b="9389"/>
          <a:stretch/>
        </p:blipFill>
        <p:spPr>
          <a:xfrm>
            <a:off x="145474" y="1784293"/>
            <a:ext cx="8878334" cy="398733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Moly </a:t>
            </a:r>
            <a:r>
              <a:rPr lang="en-GB" sz="2000" dirty="0"/>
              <a:t>Thermal </a:t>
            </a:r>
            <a:r>
              <a:rPr lang="en-GB" sz="2000" dirty="0" smtClean="0"/>
              <a:t>Cell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1091" y="1266738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496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66" y="1704924"/>
            <a:ext cx="4346922" cy="3654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8" y="1704924"/>
            <a:ext cx="4346922" cy="3654481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Moly Thermal Cell Model (fit versus NIST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30" y="1161991"/>
            <a:ext cx="34900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Moly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7465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Moly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665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504951"/>
            <a:ext cx="8316912" cy="613549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elow is a example of a transistor with a thermal node, and it’s thermal network model connection (simulating junction temperature).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Thermal Network Model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dirty="0" smtClean="0"/>
              <a:t>transistor example)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362129" y="2417711"/>
            <a:ext cx="4280242" cy="4227554"/>
            <a:chOff x="3362129" y="2417711"/>
            <a:chExt cx="4280242" cy="4227554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362129" y="2836787"/>
              <a:ext cx="4280242" cy="3808478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6566662" y="2417711"/>
              <a:ext cx="913226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Thermal</a:t>
              </a: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430381" y="5460047"/>
              <a:ext cx="2454699" cy="66352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l"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Power is current</a:t>
              </a:r>
            </a:p>
            <a:p>
              <a:pPr algn="l"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Temperature is voltage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44072" y="2254895"/>
            <a:ext cx="1364094" cy="3006193"/>
            <a:chOff x="1844072" y="2254895"/>
            <a:chExt cx="1364094" cy="300619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844072" y="2254895"/>
              <a:ext cx="1364094" cy="2568775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869360" y="4868409"/>
              <a:ext cx="913226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Electrical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43449" y="2254895"/>
            <a:ext cx="5396402" cy="4390370"/>
            <a:chOff x="1943449" y="2254895"/>
            <a:chExt cx="5396402" cy="43903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7386" t="3549" r="7453" b="44946"/>
            <a:stretch/>
          </p:blipFill>
          <p:spPr>
            <a:xfrm>
              <a:off x="1943449" y="2513667"/>
              <a:ext cx="1210948" cy="1944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486" t="8891" r="64470" b="13409"/>
            <a:stretch/>
          </p:blipFill>
          <p:spPr>
            <a:xfrm>
              <a:off x="4803104" y="3303961"/>
              <a:ext cx="1590345" cy="1880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5186" r="75809" b="3334"/>
            <a:stretch/>
          </p:blipFill>
          <p:spPr>
            <a:xfrm>
              <a:off x="5893469" y="4650226"/>
              <a:ext cx="603689" cy="199503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5186" t="73905" r="75809" b="3334"/>
            <a:stretch/>
          </p:blipFill>
          <p:spPr>
            <a:xfrm>
              <a:off x="2687441" y="4290859"/>
              <a:ext cx="603689" cy="469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3605760" y="2919670"/>
              <a:ext cx="1849889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Pdiss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=</a:t>
              </a: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Vds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*Ids (A)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6572659" y="5255066"/>
              <a:ext cx="767192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Tbase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 (V)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>
              <a:off x="3990656" y="3312350"/>
              <a:ext cx="562062" cy="0"/>
            </a:xfrm>
            <a:prstGeom prst="straightConnector1">
              <a:avLst/>
            </a:prstGeom>
            <a:solidFill>
              <a:schemeClr val="accent2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989285" y="3443754"/>
              <a:ext cx="2119610" cy="0"/>
            </a:xfrm>
            <a:prstGeom prst="line">
              <a:avLst/>
            </a:prstGeom>
            <a:solidFill>
              <a:schemeClr val="accent2"/>
            </a:solidFill>
            <a:ln w="28575" cap="sq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2821483" y="2401678"/>
              <a:ext cx="0" cy="419352"/>
            </a:xfrm>
            <a:prstGeom prst="straightConnector1">
              <a:avLst/>
            </a:prstGeom>
            <a:solidFill>
              <a:schemeClr val="accent2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 bwMode="auto">
            <a:xfrm>
              <a:off x="2358971" y="2254895"/>
              <a:ext cx="419313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Ids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2513164" y="3037916"/>
              <a:ext cx="419313" cy="895566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+</a:t>
              </a:r>
            </a:p>
            <a:p>
              <a:pPr>
                <a:spcBef>
                  <a:spcPts val="900"/>
                </a:spcBef>
              </a:pPr>
              <a:r>
                <a:rPr lang="en-US" dirty="0" err="1">
                  <a:solidFill>
                    <a:schemeClr val="tx2"/>
                  </a:solidFill>
                  <a:latin typeface="+mn-lt"/>
                </a:rPr>
                <a:t>V</a:t>
              </a: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ds</a:t>
              </a:r>
              <a:endParaRPr lang="en-US" dirty="0" smtClean="0">
                <a:solidFill>
                  <a:schemeClr val="tx2"/>
                </a:solidFill>
                <a:latin typeface="+mn-lt"/>
              </a:endParaRPr>
            </a:p>
            <a:p>
              <a:pPr>
                <a:spcBef>
                  <a:spcPts val="900"/>
                </a:spcBef>
              </a:pPr>
              <a:r>
                <a:rPr lang="en-US" b="1" dirty="0">
                  <a:solidFill>
                    <a:schemeClr val="tx2"/>
                  </a:solidFill>
                  <a:latin typeface="+mn-lt"/>
                </a:rPr>
                <a:t>-</a:t>
              </a:r>
              <a:endParaRPr lang="en-US" b="1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3637089" y="4162630"/>
              <a:ext cx="658796" cy="399495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Tj</a:t>
              </a:r>
              <a:r>
                <a:rPr lang="en-US" dirty="0" smtClean="0">
                  <a:solidFill>
                    <a:schemeClr val="tx2"/>
                  </a:solidFill>
                </a:rPr>
                <a:t> (V)</a:t>
              </a:r>
              <a:endParaRPr lang="en-US" dirty="0" smtClean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3637089" y="3460629"/>
              <a:ext cx="221847" cy="633199"/>
            </a:xfrm>
            <a:prstGeom prst="straightConnector1">
              <a:avLst/>
            </a:prstGeom>
            <a:solidFill>
              <a:schemeClr val="accent2"/>
            </a:solidFill>
            <a:ln w="3810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/>
            <p:cNvSpPr txBox="1"/>
            <p:nvPr/>
          </p:nvSpPr>
          <p:spPr bwMode="auto">
            <a:xfrm>
              <a:off x="6399817" y="3312349"/>
              <a:ext cx="913226" cy="945197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Thermal</a:t>
              </a:r>
            </a:p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Network</a:t>
              </a:r>
            </a:p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42196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312004"/>
            <a:ext cx="8316912" cy="5181075"/>
          </a:xfrm>
        </p:spPr>
        <p:txBody>
          <a:bodyPr/>
          <a:lstStyle/>
          <a:p>
            <a:r>
              <a:rPr lang="en-US" dirty="0" smtClean="0"/>
              <a:t>The electrical properties of GaN HEMTs are “wicked” temperature dependent !!! (EPI sheet Rho, DC IV’s, Gain, Output Power, etc…)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 thermal network model so important for GaN HEMTs?</a:t>
            </a:r>
            <a:br>
              <a:rPr lang="en-US" dirty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85717" y="2190925"/>
            <a:ext cx="4428234" cy="3815023"/>
            <a:chOff x="4685717" y="2190925"/>
            <a:chExt cx="4428234" cy="3815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5717" y="2616554"/>
              <a:ext cx="4428234" cy="338939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 bwMode="auto">
            <a:xfrm>
              <a:off x="4867489" y="2190925"/>
              <a:ext cx="4131572" cy="34394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GaN HEMT IV Curves vs Temperature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643" y="2189527"/>
            <a:ext cx="4634908" cy="3799331"/>
            <a:chOff x="29643" y="2189527"/>
            <a:chExt cx="4634908" cy="37993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3" y="2616554"/>
              <a:ext cx="4634908" cy="337230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2455187" y="2776756"/>
              <a:ext cx="1043021" cy="2592198"/>
            </a:xfrm>
            <a:prstGeom prst="rect">
              <a:avLst/>
            </a:prstGeom>
            <a:solidFill>
              <a:srgbClr val="FF00CC">
                <a:alpha val="10000"/>
              </a:srgb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143352" y="2189527"/>
              <a:ext cx="4244089" cy="34394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Mobility &amp; EPI Sheet Rho vs Temperature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2240229" y="4068660"/>
              <a:ext cx="696286" cy="0"/>
            </a:xfrm>
            <a:prstGeom prst="straightConnector1">
              <a:avLst/>
            </a:prstGeom>
            <a:solidFill>
              <a:schemeClr val="accent2"/>
            </a:solidFill>
            <a:ln w="5715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>
              <a:off x="1417739" y="3499607"/>
              <a:ext cx="696286" cy="0"/>
            </a:xfrm>
            <a:prstGeom prst="straightConnector1">
              <a:avLst/>
            </a:prstGeom>
            <a:solidFill>
              <a:schemeClr val="accent2"/>
            </a:solidFill>
            <a:ln w="57150" cap="sq" cmpd="sng" algn="ctr">
              <a:solidFill>
                <a:schemeClr val="accent2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5" name="TextBox 14"/>
            <p:cNvSpPr txBox="1"/>
            <p:nvPr/>
          </p:nvSpPr>
          <p:spPr bwMode="auto">
            <a:xfrm>
              <a:off x="2546427" y="2835781"/>
              <a:ext cx="811875" cy="81822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sz="1400" dirty="0" smtClean="0">
                  <a:solidFill>
                    <a:schemeClr val="tx2"/>
                  </a:solidFill>
                  <a:latin typeface="+mn-lt"/>
                </a:rPr>
                <a:t>typical</a:t>
              </a:r>
            </a:p>
            <a:p>
              <a:pPr>
                <a:spcBef>
                  <a:spcPts val="900"/>
                </a:spcBef>
              </a:pPr>
              <a:r>
                <a:rPr lang="en-US" sz="1400" dirty="0" smtClean="0">
                  <a:solidFill>
                    <a:schemeClr val="tx2"/>
                  </a:solidFill>
                  <a:latin typeface="+mn-lt"/>
                </a:rPr>
                <a:t>operating</a:t>
              </a:r>
            </a:p>
            <a:p>
              <a:pPr>
                <a:spcBef>
                  <a:spcPts val="900"/>
                </a:spcBef>
              </a:pPr>
              <a:r>
                <a:rPr lang="en-US" sz="1400" dirty="0" smtClean="0">
                  <a:solidFill>
                    <a:schemeClr val="tx2"/>
                  </a:solidFill>
                  <a:latin typeface="+mn-lt"/>
                </a:rPr>
                <a:t>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5796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345560"/>
            <a:ext cx="8437634" cy="5139130"/>
          </a:xfrm>
        </p:spPr>
        <p:txBody>
          <a:bodyPr/>
          <a:lstStyle/>
          <a:p>
            <a:r>
              <a:rPr lang="en-US" dirty="0" smtClean="0"/>
              <a:t>Simple single-stage fixed RC network.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Drawbacks of this model are:</a:t>
            </a:r>
          </a:p>
          <a:p>
            <a:pPr lvl="1"/>
            <a:r>
              <a:rPr lang="en-US" dirty="0" smtClean="0"/>
              <a:t>No direct physical basis inside the circuit simulator environment.</a:t>
            </a:r>
          </a:p>
          <a:p>
            <a:pPr lvl="1"/>
            <a:r>
              <a:rPr lang="en-US" dirty="0" smtClean="0"/>
              <a:t>Single thermal time constant. (continuum in actual physical structures)</a:t>
            </a:r>
          </a:p>
          <a:p>
            <a:pPr lvl="1"/>
            <a:r>
              <a:rPr lang="en-US" dirty="0"/>
              <a:t>Values are calculated from measurements or 3D finite element analysis simulations. (i.e. slow) Not calculated inside the circuit simulator.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valid for a fixed </a:t>
            </a:r>
            <a:r>
              <a:rPr lang="en-US" dirty="0" smtClean="0"/>
              <a:t>geometry, temperature, and </a:t>
            </a:r>
            <a:r>
              <a:rPr lang="en-US" dirty="0"/>
              <a:t>dissipated power </a:t>
            </a:r>
            <a:r>
              <a:rPr lang="en-US" dirty="0" smtClean="0"/>
              <a:t>input.</a:t>
            </a:r>
          </a:p>
          <a:p>
            <a:pPr lvl="1"/>
            <a:r>
              <a:rPr lang="en-US" dirty="0" smtClean="0"/>
              <a:t>Any change in above requires new extracted element values.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thermal network models have been used in the past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768366" y="1750208"/>
            <a:ext cx="3045204" cy="2058395"/>
            <a:chOff x="2768366" y="1632762"/>
            <a:chExt cx="3045204" cy="205839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8716" t="36555" r="57982" b="28418"/>
            <a:stretch/>
          </p:blipFill>
          <p:spPr>
            <a:xfrm>
              <a:off x="2768366" y="1946247"/>
              <a:ext cx="3045204" cy="17449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2926252" y="1632762"/>
              <a:ext cx="1050130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Pdiss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 (A)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>
              <a:off x="3193701" y="2025442"/>
              <a:ext cx="562062" cy="0"/>
            </a:xfrm>
            <a:prstGeom prst="straightConnector1">
              <a:avLst/>
            </a:prstGeom>
            <a:solidFill>
              <a:schemeClr val="accent2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/>
            <p:cNvSpPr txBox="1"/>
            <p:nvPr/>
          </p:nvSpPr>
          <p:spPr bwMode="auto">
            <a:xfrm>
              <a:off x="5012822" y="1632762"/>
              <a:ext cx="767192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Tbase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 (V)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5565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0" y="1345560"/>
            <a:ext cx="8580247" cy="5097185"/>
          </a:xfrm>
        </p:spPr>
        <p:txBody>
          <a:bodyPr/>
          <a:lstStyle/>
          <a:p>
            <a:r>
              <a:rPr lang="en-US" dirty="0" smtClean="0"/>
              <a:t>Multiple-stage </a:t>
            </a:r>
            <a:r>
              <a:rPr lang="en-US" dirty="0"/>
              <a:t>fixed RC </a:t>
            </a:r>
            <a:r>
              <a:rPr lang="en-US" dirty="0" smtClean="0"/>
              <a:t>ladder network. (continuum of time constants)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Drawbacks </a:t>
            </a:r>
            <a:r>
              <a:rPr lang="en-US" dirty="0"/>
              <a:t>of this model are:</a:t>
            </a:r>
          </a:p>
          <a:p>
            <a:pPr lvl="1"/>
            <a:r>
              <a:rPr lang="en-US" dirty="0" smtClean="0"/>
              <a:t>Again, no </a:t>
            </a:r>
            <a:r>
              <a:rPr lang="en-US" dirty="0"/>
              <a:t>direct physical basis inside the circuit simulator environment.</a:t>
            </a:r>
          </a:p>
          <a:p>
            <a:pPr lvl="1"/>
            <a:r>
              <a:rPr lang="en-US" dirty="0" smtClean="0"/>
              <a:t>Values are </a:t>
            </a:r>
            <a:r>
              <a:rPr lang="en-US" dirty="0"/>
              <a:t>calculated from measurements or 3D finite element </a:t>
            </a:r>
            <a:r>
              <a:rPr lang="en-US" dirty="0" smtClean="0"/>
              <a:t>analysis simulations. (i.e. slow) Not calculated inside the circuit simulator.</a:t>
            </a:r>
            <a:endParaRPr lang="en-US" dirty="0"/>
          </a:p>
          <a:p>
            <a:pPr lvl="1"/>
            <a:r>
              <a:rPr lang="en-US" dirty="0"/>
              <a:t>Only valid for a fixed geometry, temperature, and dissipated power input.</a:t>
            </a:r>
          </a:p>
          <a:p>
            <a:pPr lvl="1"/>
            <a:r>
              <a:rPr lang="en-US" dirty="0"/>
              <a:t>Any change in </a:t>
            </a:r>
            <a:r>
              <a:rPr lang="en-US" dirty="0" smtClean="0"/>
              <a:t>above </a:t>
            </a:r>
            <a:r>
              <a:rPr lang="en-US" dirty="0"/>
              <a:t>requires new </a:t>
            </a:r>
            <a:r>
              <a:rPr lang="en-US" dirty="0" smtClean="0"/>
              <a:t>extracted element </a:t>
            </a:r>
            <a:r>
              <a:rPr lang="en-US" dirty="0"/>
              <a:t>values.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thermal network models have been used in the past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468278" y="1829102"/>
            <a:ext cx="8251080" cy="2165718"/>
            <a:chOff x="468278" y="1829102"/>
            <a:chExt cx="8251080" cy="216571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8256" t="35040" r="3212" b="28081"/>
            <a:stretch/>
          </p:blipFill>
          <p:spPr>
            <a:xfrm>
              <a:off x="562063" y="2157631"/>
              <a:ext cx="8095376" cy="183718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68278" y="1829102"/>
              <a:ext cx="1050130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Pdiss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 (A)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>
              <a:off x="735727" y="2221782"/>
              <a:ext cx="562062" cy="0"/>
            </a:xfrm>
            <a:prstGeom prst="straightConnector1">
              <a:avLst/>
            </a:prstGeom>
            <a:solidFill>
              <a:schemeClr val="accent2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extBox 26"/>
            <p:cNvSpPr txBox="1"/>
            <p:nvPr/>
          </p:nvSpPr>
          <p:spPr bwMode="auto">
            <a:xfrm>
              <a:off x="7952166" y="1829102"/>
              <a:ext cx="767192" cy="39267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 err="1" smtClean="0">
                  <a:solidFill>
                    <a:schemeClr val="tx2"/>
                  </a:solidFill>
                  <a:latin typeface="+mn-lt"/>
                </a:rPr>
                <a:t>Tbase</a:t>
              </a:r>
              <a:r>
                <a:rPr lang="en-US" dirty="0" smtClean="0">
                  <a:solidFill>
                    <a:schemeClr val="tx2"/>
                  </a:solidFill>
                  <a:latin typeface="+mn-lt"/>
                </a:rPr>
                <a:t> (V)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7970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751" y="1345560"/>
            <a:ext cx="8437634" cy="5097185"/>
          </a:xfrm>
        </p:spPr>
        <p:txBody>
          <a:bodyPr/>
          <a:lstStyle/>
          <a:p>
            <a:r>
              <a:rPr lang="en-US" dirty="0" smtClean="0"/>
              <a:t>Benefits </a:t>
            </a:r>
            <a:r>
              <a:rPr lang="en-US" dirty="0"/>
              <a:t>of </a:t>
            </a:r>
            <a:r>
              <a:rPr lang="en-US" dirty="0" smtClean="0"/>
              <a:t>the new </a:t>
            </a:r>
            <a:r>
              <a:rPr lang="en-US" dirty="0"/>
              <a:t>model are: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as a direct </a:t>
            </a:r>
            <a:r>
              <a:rPr lang="en-US" dirty="0"/>
              <a:t>physical </a:t>
            </a:r>
            <a:r>
              <a:rPr lang="en-US" dirty="0" smtClean="0"/>
              <a:t>basis inside the circuit simulator environment.</a:t>
            </a:r>
          </a:p>
          <a:p>
            <a:pPr lvl="1"/>
            <a:r>
              <a:rPr lang="en-US" dirty="0" smtClean="0"/>
              <a:t>The model is directly calculated using geometry as input, and known material thermal properties over a wide temperature range, so the model very flexible. No model parameter fitting required…</a:t>
            </a:r>
          </a:p>
          <a:p>
            <a:pPr lvl="1"/>
            <a:r>
              <a:rPr lang="en-US" dirty="0" smtClean="0"/>
              <a:t>Speed</a:t>
            </a:r>
            <a:r>
              <a:rPr lang="en-US" dirty="0"/>
              <a:t>.  The thermal network model temperatures are solved simultaneously within </a:t>
            </a:r>
            <a:r>
              <a:rPr lang="en-US" dirty="0" smtClean="0"/>
              <a:t>the </a:t>
            </a:r>
            <a:r>
              <a:rPr lang="en-US" dirty="0"/>
              <a:t>electrical network it is connected to, so it solves at the same speed as your circuit simulation (i.e. fractions of a </a:t>
            </a:r>
            <a:r>
              <a:rPr lang="en-US" dirty="0" smtClean="0"/>
              <a:t>second, not minutes).</a:t>
            </a:r>
          </a:p>
          <a:p>
            <a:pPr lvl="1"/>
            <a:r>
              <a:rPr lang="en-US" dirty="0"/>
              <a:t>Accuracy.  Because it is based on known material thermal properties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s valid over a wide range of geometries (substrate thickness, FET fingers, etc.) and temperatures.</a:t>
            </a:r>
          </a:p>
          <a:p>
            <a:pPr lvl="1"/>
            <a:r>
              <a:rPr lang="en-US" dirty="0" smtClean="0"/>
              <a:t>Want to use a different gate pitch, die thickness, unit gate width?  No problem, simply change the geometry parameters in the model and re-simulate your circuit to see any performance changes.</a:t>
            </a:r>
          </a:p>
          <a:p>
            <a:pPr lvl="1"/>
            <a:r>
              <a:rPr lang="en-US" dirty="0" smtClean="0"/>
              <a:t>And it’s really cool !!! </a:t>
            </a:r>
            <a:r>
              <a:rPr lang="en-US" dirty="0" smtClean="0">
                <a:sym typeface="Wingdings" panose="05000000000000000000" pitchFamily="2" charset="2"/>
              </a:rPr>
              <a:t>  (yes, pun intended!)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new thermal </a:t>
            </a:r>
            <a:r>
              <a:rPr lang="en-US" dirty="0"/>
              <a:t>network </a:t>
            </a:r>
            <a:r>
              <a:rPr lang="en-US" dirty="0" smtClean="0"/>
              <a:t>model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878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ISPRING_RESOURCE_PATHS_HASH_2" val="754e257bf4e67b6eda8b5226aec68fcba58438"/>
  <p:tag name="MMPROD_UIDATA" val="&lt;database version=&quot;11.0&quot;&gt;&lt;object type=&quot;1&quot; unique_id=&quot;10001&quot;&gt;&lt;object type=&quot;8&quot; unique_id=&quot;10222&quot;&gt;&lt;/object&gt;&lt;object type=&quot;2&quot; unique_id=&quot;10223&quot;&gt;&lt;object type=&quot;3&quot; unique_id=&quot;33884&quot;&gt;&lt;property id=&quot;20148&quot; value=&quot;5&quot;/&gt;&lt;property id=&quot;20300&quot; value=&quot;Slide 1 - &amp;quot;Click to Edit MACOM Title Slide  Arial Black 24pt&amp;quot;&quot;/&gt;&lt;property id=&quot;20307&quot; value=&quot;484&quot;/&gt;&lt;/object&gt;&lt;object type=&quot;3&quot; unique_id=&quot;33885&quot;&gt;&lt;property id=&quot;20148&quot; value=&quot;5&quot;/&gt;&lt;property id=&quot;20300&quot; value=&quot;Slide 2 - &amp;quot;Layout: Section Divider&amp;quot;&quot;/&gt;&lt;property id=&quot;20307&quot; value=&quot;503&quot;/&gt;&lt;/object&gt;&lt;object type=&quot;3&quot; unique_id=&quot;33886&quot;&gt;&lt;property id=&quot;20148&quot; value=&quot;5&quot;/&gt;&lt;property id=&quot;20300&quot; value=&quot;Slide 3 - &amp;quot;Title and Content, Arial Black 24pt&amp;quot;&quot;/&gt;&lt;property id=&quot;20307&quot; value=&quot;489&quot;/&gt;&lt;/object&gt;&lt;object type=&quot;3&quot; unique_id=&quot;33887&quot;&gt;&lt;property id=&quot;20148&quot; value=&quot;5&quot;/&gt;&lt;property id=&quot;20300&quot; value=&quot;Slide 4 - &amp;quot;Title and Content with Subhead&amp;quot;&quot;/&gt;&lt;property id=&quot;20307&quot; value=&quot;504&quot;/&gt;&lt;/object&gt;&lt;object type=&quot;3&quot; unique_id=&quot;33888&quot;&gt;&lt;property id=&quot;20148&quot; value=&quot;5&quot;/&gt;&lt;property id=&quot;20300&quot; value=&quot;Slide 5 - &amp;quot;Layout: Two Content, No subhead&amp;quot;&quot;/&gt;&lt;property id=&quot;20307&quot; value=&quot;490&quot;/&gt;&lt;/object&gt;&lt;object type=&quot;3&quot; unique_id=&quot;33889&quot;&gt;&lt;property id=&quot;20148&quot; value=&quot;5&quot;/&gt;&lt;property id=&quot;20300&quot; value=&quot;Slide 6 - &amp;quot;Layout: Two Content, with Subhead&amp;quot;&quot;/&gt;&lt;property id=&quot;20307&quot; value=&quot;505&quot;/&gt;&lt;/object&gt;&lt;object type=&quot;3&quot; unique_id=&quot;33890&quot;&gt;&lt;property id=&quot;20148&quot; value=&quot;5&quot;/&gt;&lt;property id=&quot;20300&quot; value=&quot;Slide 7 - &amp;quot;Layout: Comparison&amp;quot;&quot;/&gt;&lt;property id=&quot;20307&quot; value=&quot;506&quot;/&gt;&lt;/object&gt;&lt;object type=&quot;3&quot; unique_id=&quot;33891&quot;&gt;&lt;property id=&quot;20148&quot; value=&quot;5&quot;/&gt;&lt;property id=&quot;20300&quot; value=&quot;Slide 8 - &amp;quot;Color Scheme&amp;quot;&quot;/&gt;&lt;property id=&quot;20307&quot; value=&quot;491&quot;/&gt;&lt;/object&gt;&lt;object type=&quot;3&quot; unique_id=&quot;33892&quot;&gt;&lt;property id=&quot;20148&quot; value=&quot;5&quot;/&gt;&lt;property id=&quot;20300&quot; value=&quot;Slide 9 - &amp;quot;Default Settings&amp;quot;&quot;/&gt;&lt;property id=&quot;20307&quot; value=&quot;493&quot;/&gt;&lt;/object&gt;&lt;object type=&quot;3&quot; unique_id=&quot;33893&quot;&gt;&lt;property id=&quot;20148&quot; value=&quot;5&quot;/&gt;&lt;property id=&quot;20300&quot; value=&quot;Slide 10 - &amp;quot;Default Table Style&amp;quot;&quot;/&gt;&lt;property id=&quot;20307&quot; value=&quot;494&quot;/&gt;&lt;/object&gt;&lt;object type=&quot;3&quot; unique_id=&quot;33894&quot;&gt;&lt;property id=&quot;20148&quot; value=&quot;5&quot;/&gt;&lt;property id=&quot;20300&quot; value=&quot;Slide 11 - &amp;quot;Column Chart Sample&amp;quot;&quot;/&gt;&lt;property id=&quot;20307&quot; value=&quot;496&quot;/&gt;&lt;/object&gt;&lt;object type=&quot;3&quot; unique_id=&quot;33895&quot;&gt;&lt;property id=&quot;20148&quot; value=&quot;5&quot;/&gt;&lt;property id=&quot;20300&quot; value=&quot;Slide 12 - &amp;quot;Two Content  Column Chart Sample&amp;quot;&quot;/&gt;&lt;property id=&quot;20307&quot; value=&quot;495&quot;/&gt;&lt;/object&gt;&lt;object type=&quot;3&quot; unique_id=&quot;33896&quot;&gt;&lt;property id=&quot;20148&quot; value=&quot;5&quot;/&gt;&lt;property id=&quot;20300&quot; value=&quot;Slide 13 - &amp;quot;Line Chart Sample&amp;quot;&quot;/&gt;&lt;property id=&quot;20307&quot; value=&quot;501&quot;/&gt;&lt;/object&gt;&lt;object type=&quot;3&quot; unique_id=&quot;33897&quot;&gt;&lt;property id=&quot;20148&quot; value=&quot;5&quot;/&gt;&lt;property id=&quot;20300&quot; value=&quot;Slide 14 - &amp;quot;Two Content  Line Chart Sample&amp;quot;&quot;/&gt;&lt;property id=&quot;20307&quot; value=&quot;502&quot;/&gt;&lt;/object&gt;&lt;object type=&quot;3&quot; unique_id=&quot;33898&quot;&gt;&lt;property id=&quot;20148&quot; value=&quot;5&quot;/&gt;&lt;property id=&quot;20300&quot; value=&quot;Slide 15 - &amp;quot;Pie Chart Sample &amp;quot;&quot;/&gt;&lt;property id=&quot;20307&quot; value=&quot;499&quot;/&gt;&lt;/object&gt;&lt;object type=&quot;3&quot; unique_id=&quot;33899&quot;&gt;&lt;property id=&quot;20148&quot; value=&quot;5&quot;/&gt;&lt;property id=&quot;20300&quot; value=&quot;Slide 16 - &amp;quot;Two Content  Pie Chart Sample &amp;quot;&quot;/&gt;&lt;property id=&quot;20307&quot; value=&quot;50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PPT-2010-Template_LightDark">
  <a:themeElements>
    <a:clrScheme name="MACOM">
      <a:dk1>
        <a:sysClr val="windowText" lastClr="000000"/>
      </a:dk1>
      <a:lt1>
        <a:sysClr val="window" lastClr="FFFFFF"/>
      </a:lt1>
      <a:dk2>
        <a:srgbClr val="00243E"/>
      </a:dk2>
      <a:lt2>
        <a:srgbClr val="FFFFFF"/>
      </a:lt2>
      <a:accent1>
        <a:srgbClr val="005A84"/>
      </a:accent1>
      <a:accent2>
        <a:srgbClr val="0083C2"/>
      </a:accent2>
      <a:accent3>
        <a:srgbClr val="00A5B6"/>
      </a:accent3>
      <a:accent4>
        <a:srgbClr val="6C953C"/>
      </a:accent4>
      <a:accent5>
        <a:srgbClr val="8DC73F"/>
      </a:accent5>
      <a:accent6>
        <a:srgbClr val="DADA56"/>
      </a:accent6>
      <a:hlink>
        <a:srgbClr val="0083C2"/>
      </a:hlink>
      <a:folHlink>
        <a:srgbClr val="77B800"/>
      </a:folHlink>
    </a:clrScheme>
    <a:fontScheme name="MAC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2700" cap="sq" algn="ctr">
          <a:noFill/>
          <a:miter lim="800000"/>
          <a:headEnd/>
          <a:tailEnd/>
        </a:ln>
        <a:effectLst/>
      </a:spPr>
      <a:bodyPr wrap="square" lIns="0" rIns="0" rtlCol="0" anchor="ctr"/>
      <a:lstStyle>
        <a:defPPr algn="ctr">
          <a:spcBef>
            <a:spcPts val="600"/>
          </a:spcBef>
          <a:defRPr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ctr" anchorCtr="0">
        <a:noAutofit/>
      </a:bodyPr>
      <a:lstStyle>
        <a:defPPr>
          <a:spcBef>
            <a:spcPts val="900"/>
          </a:spcBef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17388-MACOM2016-4x3-edit</Template>
  <TotalTime>2613</TotalTime>
  <Words>2095</Words>
  <Application>Microsoft Office PowerPoint</Application>
  <PresentationFormat>On-screen Show (4:3)</PresentationFormat>
  <Paragraphs>325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ＭＳ Ｐゴシック</vt:lpstr>
      <vt:lpstr>Arial</vt:lpstr>
      <vt:lpstr>Arial Black</vt:lpstr>
      <vt:lpstr>Calibri</vt:lpstr>
      <vt:lpstr>Symbol</vt:lpstr>
      <vt:lpstr>Wingdings</vt:lpstr>
      <vt:lpstr>ヒラギノ角ゴ Pro W3</vt:lpstr>
      <vt:lpstr>PPT-2010-Template_LightDark</vt:lpstr>
      <vt:lpstr>Equation</vt:lpstr>
      <vt:lpstr>A New Thermal Network Model for GaN HEMTs</vt:lpstr>
      <vt:lpstr>Talk Outline</vt:lpstr>
      <vt:lpstr>Thermal Network Model Basics</vt:lpstr>
      <vt:lpstr>What is a Thermal Network Model?</vt:lpstr>
      <vt:lpstr>What is a Thermal Network Model? (transistor example)</vt:lpstr>
      <vt:lpstr>Why is a thermal network model so important for GaN HEMTs? </vt:lpstr>
      <vt:lpstr>What thermal network models have been used in the past?</vt:lpstr>
      <vt:lpstr>What thermal network models have been used in the past?</vt:lpstr>
      <vt:lpstr>Why is the new thermal network model better?</vt:lpstr>
      <vt:lpstr>Electrical Analog of The Heat Flow Equations</vt:lpstr>
      <vt:lpstr>Electrical Analog of the Heat Flow Equations (thermal resistance)</vt:lpstr>
      <vt:lpstr>Electrical Analog of the Heat Flow Equations (thermal resistance)</vt:lpstr>
      <vt:lpstr>Electrical Analog of the Heat Flow Equations (thermal capacitance)</vt:lpstr>
      <vt:lpstr>Electrical Analog of the Heat Flow Equations (thermal capacitance)</vt:lpstr>
      <vt:lpstr>Analytic solution of the heat spreader problem</vt:lpstr>
      <vt:lpstr>Analytic solution of the heat spreader problem</vt:lpstr>
      <vt:lpstr>Analytic solution of the heat spreader problem (truncated pyramid section)</vt:lpstr>
      <vt:lpstr>Analytic solution of the heat spreader problem (truncated pyramid section)</vt:lpstr>
      <vt:lpstr>Analytic solution of the heat spreader problem</vt:lpstr>
      <vt:lpstr>Analytic solution of the heat spreader problem</vt:lpstr>
      <vt:lpstr>Thermal network model implementation (multi-finger HEMT concept) </vt:lpstr>
      <vt:lpstr>Thermal network model implementation into our design tools </vt:lpstr>
      <vt:lpstr>Junction temperature simulation of 12x173mm GaN on Silicon HEMT versus micro-Raman measurements example</vt:lpstr>
      <vt:lpstr>12x173mm GaN on Silicon HEMT Thermal Simulation</vt:lpstr>
      <vt:lpstr>12x173mm GaN on Silicon HEMT Thermal Simulation</vt:lpstr>
      <vt:lpstr>12x173mm GaN on Silicon HEMT Thermal Simulation (25oC Baseplate)</vt:lpstr>
      <vt:lpstr>12x173mm GaN on Silicon HEMT Thermal Simulation (80oC Baseplate)</vt:lpstr>
      <vt:lpstr>Thermal transient simulation of 8x125mm GaN on Silicon HEMT vs gate resistance thermometry measurements example (under pulsed conditions)</vt:lpstr>
      <vt:lpstr>Transient Gate Resistance Thermometry 8x125µm GaN on Si HEMT (Ta=85°C)</vt:lpstr>
      <vt:lpstr>Transient Gate Resistance Thermometry 8x125µm GaN on Si HEMT (Ta=85°C)</vt:lpstr>
      <vt:lpstr>Transient Gate Resistance Thermometry 8x125µm GaN on Si HEMT (Ta=85°C)</vt:lpstr>
      <vt:lpstr>Summary</vt:lpstr>
      <vt:lpstr>Backup Slides</vt:lpstr>
      <vt:lpstr>GaN on Silicon Thermal Network Model</vt:lpstr>
      <vt:lpstr>GaN Thermal Cell Model</vt:lpstr>
      <vt:lpstr>Silicon Thermal Cell Model</vt:lpstr>
      <vt:lpstr>Silicon Thermal Cell Model (fit versus NIST Data)</vt:lpstr>
      <vt:lpstr>Gold Thermal Cell Model (specific heat capacity only)</vt:lpstr>
      <vt:lpstr>Gold Thermal Cell Model (fit versus NIST Data)</vt:lpstr>
      <vt:lpstr>AuSn Solder Thermal Network Model</vt:lpstr>
      <vt:lpstr>AuSn Solder Thermal Cell Model</vt:lpstr>
      <vt:lpstr>P253 Package Thermal Network Model</vt:lpstr>
      <vt:lpstr>P253 Package Thermal Network Model</vt:lpstr>
      <vt:lpstr>Copper Thermal Cell Model</vt:lpstr>
      <vt:lpstr>Copper Thermal Cell Model (fit versus NIST Data)</vt:lpstr>
      <vt:lpstr>Moly Thermal Cell Model</vt:lpstr>
      <vt:lpstr>Moly Thermal Cell Model (fit versus NIST Data)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MACOM Title Slide  Arial Black 24pt</dc:title>
  <dc:creator>Megan Haley</dc:creator>
  <cp:lastModifiedBy>Wayne Struble</cp:lastModifiedBy>
  <cp:revision>166</cp:revision>
  <cp:lastPrinted>2014-03-27T13:48:09Z</cp:lastPrinted>
  <dcterms:created xsi:type="dcterms:W3CDTF">2016-07-13T20:18:51Z</dcterms:created>
  <dcterms:modified xsi:type="dcterms:W3CDTF">2016-12-06T02:28:08Z</dcterms:modified>
</cp:coreProperties>
</file>